
<file path=[Content_Types].xml><?xml version="1.0" encoding="utf-8"?>
<Types xmlns="http://schemas.openxmlformats.org/package/2006/content-types">
  <Default Extension="png" ContentType="image/png"/>
  <Default Extension="mpg" ContentType="vide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6" r:id="rId2"/>
    <p:sldId id="263" r:id="rId3"/>
    <p:sldId id="264" r:id="rId4"/>
    <p:sldId id="265" r:id="rId5"/>
    <p:sldId id="266" r:id="rId6"/>
    <p:sldId id="267" r:id="rId7"/>
    <p:sldId id="268" r:id="rId8"/>
    <p:sldId id="270" r:id="rId9"/>
    <p:sldId id="271" r:id="rId10"/>
    <p:sldId id="257" r:id="rId11"/>
    <p:sldId id="274" r:id="rId12"/>
    <p:sldId id="269" r:id="rId13"/>
    <p:sldId id="258" r:id="rId14"/>
    <p:sldId id="259" r:id="rId15"/>
    <p:sldId id="261" r:id="rId16"/>
    <p:sldId id="272" r:id="rId17"/>
    <p:sldId id="273" r:id="rId18"/>
  </p:sldIdLst>
  <p:sldSz cx="12192000" cy="6858000"/>
  <p:notesSz cx="6889750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g"/><Relationship Id="rId7" Type="http://schemas.openxmlformats.org/officeDocument/2006/relationships/image" Target="../media/image22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6E2AEB-D93A-44A1-8035-43685B54B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737923"/>
            <a:ext cx="8689976" cy="2509213"/>
          </a:xfrm>
        </p:spPr>
        <p:txBody>
          <a:bodyPr/>
          <a:lstStyle/>
          <a:p>
            <a:r>
              <a:rPr lang="es-ES" b="1" dirty="0" smtClean="0">
                <a:solidFill>
                  <a:srgbClr val="7030A0"/>
                </a:solidFill>
                <a:latin typeface="Castellar" panose="020A0402060406010301" pitchFamily="18" charset="0"/>
              </a:rPr>
              <a:t>CENTRO  DE  MENORES  ESPECIALIZADO  SANTO  DOMINGO</a:t>
            </a:r>
            <a:endParaRPr lang="es-ES" b="1" dirty="0">
              <a:solidFill>
                <a:srgbClr val="7030A0"/>
              </a:solidFill>
              <a:latin typeface="Castellar" panose="020A0402060406010301" pitchFamily="18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454D3B-743D-4AC5-A123-3E3C036E51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4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RUTH TALABÁN ROMERA</a:t>
            </a:r>
            <a:endParaRPr lang="es-ES" sz="4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8" y="5117285"/>
            <a:ext cx="1812906" cy="174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0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67406" y="978982"/>
            <a:ext cx="997451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8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MODELO CENTRADO EN LA PERSONA </a:t>
            </a:r>
          </a:p>
          <a:p>
            <a:pPr algn="ctr"/>
            <a:endParaRPr lang="es-ES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sz="3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 DE NUESTRO MODELO </a:t>
            </a:r>
          </a:p>
          <a:p>
            <a:pPr algn="ctr"/>
            <a:endParaRPr lang="es-ES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MODELO CENTRADO EN LA PERSONA Y SUS RELACIONES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MODELADO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CONCEPTO DE MIRADA CONSCIENTE (PEPA HORNO)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RELACIONES DE APOYO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TRABAJO CON FAMILIA: MODELO SISTÉMICO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8389"/>
            <a:ext cx="103641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 muchacho de los cabellos verdes">
            <a:hlinkClick r:id="" action="ppaction://media"/>
            <a:extLst>
              <a:ext uri="{FF2B5EF4-FFF2-40B4-BE49-F238E27FC236}">
                <a16:creationId xmlns:a16="http://schemas.microsoft.com/office/drawing/2014/main" id="{FF55D1E6-1429-487F-BAA1-12CA150858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6278" y="1689532"/>
            <a:ext cx="3021839" cy="2265969"/>
          </a:xfrm>
          <a:prstGeom prst="rect">
            <a:avLst/>
          </a:prstGeom>
        </p:spPr>
      </p:pic>
      <p:pic>
        <p:nvPicPr>
          <p:cNvPr id="3" name="La calumnia">
            <a:hlinkClick r:id="" action="ppaction://media"/>
            <a:extLst>
              <a:ext uri="{FF2B5EF4-FFF2-40B4-BE49-F238E27FC236}">
                <a16:creationId xmlns:a16="http://schemas.microsoft.com/office/drawing/2014/main" id="{93137601-F168-4D9B-AADB-9FEAAEAEADE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3883" y="1689532"/>
            <a:ext cx="3078065" cy="23081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998389"/>
            <a:ext cx="103641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0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3137" y="396214"/>
            <a:ext cx="11341768" cy="7330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9144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s-ES" sz="2800" b="1" dirty="0">
                <a:solidFill>
                  <a:srgbClr val="7030A0"/>
                </a:solidFill>
                <a:latin typeface="Calibri" panose="020F0502020204030204"/>
              </a:rPr>
              <a:t>CENTRADO EN LA PERSONA Y LAS RELACIONES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es-ES" sz="2200" dirty="0">
                <a:latin typeface="Calibri" panose="020F0502020204030204"/>
              </a:rPr>
              <a:t>Nuestro modelo se fundamenta en el diagnóstico y diseño del acompañamiento que cada menor necesita, centrándonos en dos ámbitos de trabajo: el individual y el comunitario (familia, recursos formativos, recursos sociales, salud, etc.)</a:t>
            </a: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endParaRPr lang="es-ES" sz="1000" b="1" dirty="0">
              <a:solidFill>
                <a:srgbClr val="7030A0"/>
              </a:solidFill>
              <a:latin typeface="Calibri" panose="020F0502020204030204"/>
            </a:endParaRPr>
          </a:p>
          <a:p>
            <a:pPr marL="457200" lvl="0" indent="-457200" defTabSz="9144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s-ES" sz="2800" b="1" dirty="0">
                <a:solidFill>
                  <a:srgbClr val="7030A0"/>
                </a:solidFill>
                <a:latin typeface="Calibri" panose="020F0502020204030204"/>
              </a:rPr>
              <a:t>EL MENOR ES EL CENTRO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es-ES" sz="2200" dirty="0">
                <a:latin typeface="Calibri" panose="020F0502020204030204"/>
              </a:rPr>
              <a:t>Nuestro modelo y en lo que vamos a fundamentar nuestro trabajo es en centrarnos en los menores, sus necesidades y los profesionales que les atienden. Por este motivo, centrándonos en los profesionales, se potencia su formación y cuidado. Sirviendo de referencia el concepto de “Mirada Consciente” de Pepa Horno.</a:t>
            </a: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endParaRPr lang="es-ES" sz="1000" dirty="0">
              <a:latin typeface="Calibri" panose="020F0502020204030204"/>
            </a:endParaRP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s-ES" sz="2800" b="1" dirty="0">
                <a:solidFill>
                  <a:srgbClr val="7030A0"/>
                </a:solidFill>
                <a:latin typeface="Calibri" panose="020F0502020204030204"/>
              </a:rPr>
              <a:t>CALIDAD: FUNDAMENTADO Y EVALUABLE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es-ES" sz="2200" dirty="0">
                <a:latin typeface="Calibri" panose="020F0502020204030204"/>
              </a:rPr>
              <a:t>No cabe duda que este modelo debe estar apoyado en los principios que ya proponían Fernández del Valle y su Equipo, cuando diseñaron los modelos para cubrir las necesidades de los menores, así como en el sistema de evaluación que establecieron para comprobar y evaluar que éstas estaban cubiertas.</a:t>
            </a: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endParaRPr lang="es-ES" sz="2800" dirty="0">
              <a:latin typeface="Calibri" panose="020F0502020204030204"/>
            </a:endParaRP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endParaRPr lang="es-ES" sz="2800" b="1" dirty="0">
              <a:solidFill>
                <a:srgbClr val="7030A0"/>
              </a:solidFill>
              <a:latin typeface="Calibri" panose="020F0502020204030204"/>
            </a:endParaRPr>
          </a:p>
          <a:p>
            <a:pPr marL="457200" lvl="0" indent="-457200" defTabSz="9144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</a:pPr>
            <a:endParaRPr lang="es-ES" sz="2800" b="1" dirty="0">
              <a:solidFill>
                <a:srgbClr val="7030A0"/>
              </a:solidFill>
              <a:latin typeface="Calibri" panose="020F0502020204030204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8389"/>
            <a:ext cx="103641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1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79507" y="484356"/>
            <a:ext cx="1121608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CLAVES EDUCATIVAS PARA EL TRABAJO CON MENORES</a:t>
            </a:r>
          </a:p>
          <a:p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Favorecer la asunción </a:t>
            </a:r>
            <a:r>
              <a:rPr lang="es-E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responsabilidades. 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Enfrentarle a nuevas situaciones y, en especial, a las consecuencias propias de su conducta. No hay que sobreproteger.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Apoyarle en el desarrollo de la seguridad en sí mismo y la búsqueda de su identidad.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Canalizar su deseo de independencia emocional.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Fijar límites.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Desarrollar la capacidad de escucha, diálogo y empatía. Asesorarle en la toma de decisiones.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Respetar su intimidad.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Necesitan adultos competentes a su alrededor, aunque no lo reconozcan.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enfrentarse y ponerse a su altura. Ellos también nos buscan los límites.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menor tiene que saber que se confía en él y se le considera capaz. En caso de sentirse inseguro se puede boicotear.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8389"/>
            <a:ext cx="103641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4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59017" y="660362"/>
            <a:ext cx="9815119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MODELADO</a:t>
            </a:r>
            <a:r>
              <a:rPr lang="es-ES" sz="3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es-E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“EDUCADOR COMO REFERENTE Y MODELO” </a:t>
            </a:r>
          </a:p>
          <a:p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Consiste en aprender por observación, viendo a los que son sus modelos, en este caso a nosotros como sus educadores.</a:t>
            </a:r>
          </a:p>
          <a:p>
            <a:endParaRPr lang="es-E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8389"/>
            <a:ext cx="1036410" cy="859611"/>
          </a:xfrm>
          <a:prstGeom prst="rect">
            <a:avLst/>
          </a:prstGeom>
        </p:spPr>
      </p:pic>
      <p:pic>
        <p:nvPicPr>
          <p:cNvPr id="6" name="Anuncio.Los padres modelo a seguir de los niños">
            <a:hlinkClick r:id="" action="ppaction://media"/>
            <a:extLst>
              <a:ext uri="{FF2B5EF4-FFF2-40B4-BE49-F238E27FC236}">
                <a16:creationId xmlns:a16="http://schemas.microsoft.com/office/drawing/2014/main" id="{07858547-0430-4A0B-A75B-F316B18279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7975" y="3214907"/>
            <a:ext cx="4068277" cy="305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5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39567" y="425471"/>
            <a:ext cx="1024295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FASES DE INTERVENCIÓN </a:t>
            </a:r>
          </a:p>
          <a:p>
            <a:endParaRPr lang="es-ES" sz="4400" u="sng" dirty="0"/>
          </a:p>
          <a:p>
            <a:endParaRPr lang="es-ES" sz="4400" u="sng" dirty="0"/>
          </a:p>
          <a:p>
            <a:endParaRPr lang="es-ES" u="sng" dirty="0"/>
          </a:p>
          <a:p>
            <a:endParaRPr lang="es-ES" sz="4400" u="sng" dirty="0"/>
          </a:p>
          <a:p>
            <a:endParaRPr lang="es-ES" sz="4400" u="sng" dirty="0"/>
          </a:p>
          <a:p>
            <a:endParaRPr lang="es-ES" sz="4400" u="sng" dirty="0"/>
          </a:p>
          <a:p>
            <a:endParaRPr lang="es-ES" sz="4400" u="sng" dirty="0"/>
          </a:p>
        </p:txBody>
      </p:sp>
      <p:sp>
        <p:nvSpPr>
          <p:cNvPr id="4" name="Pentágono 3"/>
          <p:cNvSpPr/>
          <p:nvPr/>
        </p:nvSpPr>
        <p:spPr>
          <a:xfrm>
            <a:off x="838900" y="1449122"/>
            <a:ext cx="2474752" cy="4085439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S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S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S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S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S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S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S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S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s-ES" u="sng" dirty="0">
                <a:ln w="0"/>
                <a:solidFill>
                  <a:schemeClr val="accent2">
                    <a:lumMod val="75000"/>
                  </a:schemeClr>
                </a:solidFill>
              </a:rPr>
              <a:t>PREINGRESO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chemeClr val="accent2">
                    <a:lumMod val="75000"/>
                  </a:schemeClr>
                </a:solidFill>
              </a:rPr>
              <a:t>Recogida de información (</a:t>
            </a:r>
            <a:r>
              <a:rPr lang="es-ES" sz="1400" dirty="0">
                <a:ln w="0"/>
                <a:solidFill>
                  <a:schemeClr val="accent2">
                    <a:lumMod val="75000"/>
                  </a:schemeClr>
                </a:solidFill>
              </a:rPr>
              <a:t>Coordinaciones Técnicos, Centro de procedencia, familiares)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chemeClr val="accent2">
                    <a:lumMod val="75000"/>
                  </a:schemeClr>
                </a:solidFill>
              </a:rPr>
              <a:t>Preparación de la acogida (documentación, habitación, pertenencias, etc.)</a:t>
            </a:r>
            <a:endParaRPr lang="es-ES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S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S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S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S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S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S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S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S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S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Pentágono 4"/>
          <p:cNvSpPr/>
          <p:nvPr/>
        </p:nvSpPr>
        <p:spPr>
          <a:xfrm>
            <a:off x="3355597" y="1449122"/>
            <a:ext cx="2525085" cy="4085439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u="sng" dirty="0">
                <a:ln w="0"/>
                <a:solidFill>
                  <a:schemeClr val="accent2">
                    <a:lumMod val="75000"/>
                  </a:schemeClr>
                </a:solidFill>
              </a:rPr>
              <a:t>ACOGIDA Y ADAPTACIÓN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chemeClr val="accent2">
                    <a:lumMod val="75000"/>
                  </a:schemeClr>
                </a:solidFill>
              </a:rPr>
              <a:t>Protocolo de acogida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chemeClr val="accent2">
                    <a:lumMod val="75000"/>
                  </a:schemeClr>
                </a:solidFill>
              </a:rPr>
              <a:t>Valoración y evaluación inicial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chemeClr val="accent2">
                    <a:lumMod val="75000"/>
                  </a:schemeClr>
                </a:solidFill>
              </a:rPr>
              <a:t>Observación y anotaciones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n w="0"/>
                <a:solidFill>
                  <a:schemeClr val="accent2">
                    <a:lumMod val="75000"/>
                  </a:schemeClr>
                </a:solidFill>
              </a:rPr>
              <a:t>Fase de máximo control</a:t>
            </a:r>
          </a:p>
          <a:p>
            <a:endParaRPr lang="es-ES" sz="160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es-ES" sz="160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es-ES" sz="160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Pentágono 5"/>
          <p:cNvSpPr/>
          <p:nvPr/>
        </p:nvSpPr>
        <p:spPr>
          <a:xfrm>
            <a:off x="5964570" y="1449123"/>
            <a:ext cx="2692867" cy="4085439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u="sng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s-ES" u="sng" dirty="0">
                <a:solidFill>
                  <a:schemeClr val="accent2">
                    <a:lumMod val="75000"/>
                  </a:schemeClr>
                </a:solidFill>
              </a:rPr>
              <a:t>INTERVENCIÓN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2">
                    <a:lumMod val="75000"/>
                  </a:schemeClr>
                </a:solidFill>
              </a:rPr>
              <a:t>Planificación de objetivos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2">
                    <a:lumMod val="75000"/>
                  </a:schemeClr>
                </a:solidFill>
              </a:rPr>
              <a:t>Elaboración de Informes (Inicial, PEI, mensuales, ITR)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2">
                    <a:lumMod val="75000"/>
                  </a:schemeClr>
                </a:solidFill>
              </a:rPr>
              <a:t>Desarrollo de actividades (DACE, SITE)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2">
                    <a:lumMod val="75000"/>
                  </a:schemeClr>
                </a:solidFill>
              </a:rPr>
              <a:t>Provisión de recursos </a:t>
            </a:r>
            <a:r>
              <a:rPr lang="es-ES" sz="1400" dirty="0">
                <a:solidFill>
                  <a:schemeClr val="accent2">
                    <a:lumMod val="75000"/>
                  </a:schemeClr>
                </a:solidFill>
              </a:rPr>
              <a:t>(formativo, sanitario, comunitario,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2">
                    <a:lumMod val="75000"/>
                  </a:schemeClr>
                </a:solidFill>
              </a:rPr>
              <a:t>Revisión, evaluación y seguimiento</a:t>
            </a:r>
          </a:p>
        </p:txBody>
      </p:sp>
      <p:sp>
        <p:nvSpPr>
          <p:cNvPr id="7" name="Pentágono 6"/>
          <p:cNvSpPr/>
          <p:nvPr/>
        </p:nvSpPr>
        <p:spPr>
          <a:xfrm>
            <a:off x="8699382" y="1449122"/>
            <a:ext cx="2525087" cy="4085439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u="sng" dirty="0">
                <a:solidFill>
                  <a:schemeClr val="accent2">
                    <a:lumMod val="75000"/>
                  </a:schemeClr>
                </a:solidFill>
              </a:rPr>
              <a:t>SALIDA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2">
                    <a:lumMod val="75000"/>
                  </a:schemeClr>
                </a:solidFill>
              </a:rPr>
              <a:t>Preparación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2">
                    <a:lumMod val="75000"/>
                  </a:schemeClr>
                </a:solidFill>
              </a:rPr>
              <a:t>Desarrollo comunitario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2">
                    <a:lumMod val="75000"/>
                  </a:schemeClr>
                </a:solidFill>
              </a:rPr>
              <a:t>Acompañamiento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2">
                    <a:lumMod val="75000"/>
                  </a:schemeClr>
                </a:solidFill>
              </a:rPr>
              <a:t>Salida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2">
                    <a:lumMod val="75000"/>
                  </a:schemeClr>
                </a:solidFill>
              </a:rPr>
              <a:t>Seguimiento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s-ES" sz="16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s-ES" sz="16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s-ES" sz="1600" u="sng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s-ES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8389"/>
            <a:ext cx="103641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1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8389"/>
            <a:ext cx="1036410" cy="85961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36410" y="687027"/>
            <a:ext cx="1017967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3200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LOGROS</a:t>
            </a:r>
          </a:p>
          <a:p>
            <a:pPr lvl="0"/>
            <a:endParaRPr lang="es-ES" sz="1400" b="1" u="sng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Gracias a la intervención directa, individualizada y colectiva con los jóvenes, centrándonos en su situación concreta, en la generación de vínculos sanos y en la desestigmatización:</a:t>
            </a:r>
          </a:p>
          <a:p>
            <a:pPr lvl="0" algn="just"/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Jóvenes que en anteriores recursos no realizaban actividades comunitarias, han conseguido acudir a recursos externos de manera autónoma.</a:t>
            </a:r>
          </a:p>
          <a:p>
            <a:pPr lvl="0" algn="just"/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Jóvenes con conductas autolíticas, autolesivas, de agresividad, y de control de impulsos tras adquirir herramientas de autogestión y regulación emocional, han alcanzado la extinción de las mismas.</a:t>
            </a:r>
          </a:p>
          <a:p>
            <a:pPr lvl="0" algn="just"/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Cumplir con el seguimiento de horarios, rutinas, indicaciones y normativa.</a:t>
            </a:r>
          </a:p>
          <a:p>
            <a:pPr lvl="0" algn="just"/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Jóvenes con un largo historial de absentismo escolar, acuden de manera habitual al recurso, e incluso promocionan de curso, o finalizan el ciclo.</a:t>
            </a:r>
          </a:p>
          <a:p>
            <a:pPr lvl="0" algn="just"/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el trabajo continuado con los jóvenes y sus familias, se han llevado a cabo salidas con pernoctas sin protagonizar incidencias.</a:t>
            </a:r>
          </a:p>
          <a:p>
            <a:pPr lvl="0" algn="just"/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8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8389"/>
            <a:ext cx="1036410" cy="85961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36410" y="1098088"/>
            <a:ext cx="1027195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3200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MEJORAS</a:t>
            </a:r>
          </a:p>
          <a:p>
            <a:pPr lvl="0"/>
            <a:endParaRPr lang="es-ES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Tx/>
              <a:buChar char="-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Tiempos entre aparición de conductas y derivación al Centro Especializado (consolidación de la conducta)</a:t>
            </a:r>
          </a:p>
          <a:p>
            <a:pPr lvl="0"/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Tx/>
              <a:buChar char="-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Alargamiento del tiempo de estancia en el hogar desde la modificación de la conducta hasta la derivación a recurso residencial final, o reunificación familiar (retroceso en la evolución conseguida)</a:t>
            </a:r>
          </a:p>
          <a:p>
            <a:pPr lvl="0"/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Tx/>
              <a:buChar char="-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Valoraciones en discapacidad y salud mental para optimizar el plan de caso de cada menor, y el recurso adaptado a su situación, antes de la mayoría de edad.</a:t>
            </a:r>
          </a:p>
          <a:p>
            <a:pPr marL="285750" lvl="0" indent="-285750">
              <a:buFontTx/>
              <a:buChar char="-"/>
            </a:pPr>
            <a:endParaRPr lang="es-ES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Tx/>
              <a:buChar char="-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Registro de evaluación inicial para los nuevos ingresos y sintetizar objetivos más concretos adaptados a las necesidades y aptitudes del menor (comenzado a implantar)</a:t>
            </a:r>
          </a:p>
          <a:p>
            <a:pPr lvl="0"/>
            <a:endParaRPr lang="es-ES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s-ES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29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000" y="891486"/>
            <a:ext cx="11214322" cy="5434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SERVICIOS SOCIOSANITARIOS SAN SEGUNDO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es-E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Servicios </a:t>
            </a:r>
            <a:r>
              <a:rPr lang="es-ES" sz="2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Sociosanitarios</a:t>
            </a:r>
            <a:r>
              <a:rPr lang="es-E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San Segundo SL es una entidad que nace con la experiencia de más de 30 años en la gestión de servicios </a:t>
            </a:r>
            <a:r>
              <a:rPr lang="es-ES" sz="2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sociosanitarios</a:t>
            </a:r>
            <a:r>
              <a:rPr lang="es-E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residenciales para niños, niñas, adolescentes y jóvenes con discapacidad, trastornos de salud mental y trastornos de conducta asociados a estas problemáticas.</a:t>
            </a: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endParaRPr lang="es-ES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es-ES" sz="28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NUESTRO IDEARIO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es-E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Trabajamos para que nuestros centros sean sus HOGARES, creando para ello entornos acogedores y seguros en los que poder llevar a efecto una intervención individualizada, rehabilitadora e integradora.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800" b="1" kern="0" dirty="0">
              <a:solidFill>
                <a:srgbClr val="4472C4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8732"/>
            <a:ext cx="1000000" cy="82926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/>
        </p:spPr>
      </p:pic>
    </p:spTree>
    <p:extLst>
      <p:ext uri="{BB962C8B-B14F-4D97-AF65-F5344CB8AC3E}">
        <p14:creationId xmlns:p14="http://schemas.microsoft.com/office/powerpoint/2010/main" val="286430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" y="83890"/>
            <a:ext cx="11906647" cy="3332905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921" y="3448347"/>
            <a:ext cx="6224555" cy="1486855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921" y="4957893"/>
            <a:ext cx="6224554" cy="1870745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98389"/>
            <a:ext cx="103641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3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88" y="141676"/>
            <a:ext cx="11918426" cy="3004196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61" y="3238197"/>
            <a:ext cx="10150720" cy="30909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8389"/>
            <a:ext cx="103641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3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16104" y="976585"/>
            <a:ext cx="44964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COLABORAMOS</a:t>
            </a:r>
            <a:endParaRPr kumimoji="0" lang="es-ES" sz="5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044583A-8247-4D2F-BC40-1F336D63D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791" y="99666"/>
            <a:ext cx="6312231" cy="2509387"/>
          </a:xfrm>
          <a:prstGeom prst="snip2DiagRect">
            <a:avLst/>
          </a:prstGeom>
          <a:solidFill>
            <a:schemeClr val="accent6">
              <a:lumMod val="75000"/>
            </a:scheme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80" y="2726577"/>
            <a:ext cx="6504996" cy="39993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ángulo 4"/>
          <p:cNvSpPr/>
          <p:nvPr/>
        </p:nvSpPr>
        <p:spPr>
          <a:xfrm>
            <a:off x="7256476" y="2943229"/>
            <a:ext cx="52962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s-ES" b="1" dirty="0">
                <a:solidFill>
                  <a:srgbClr val="7030A0"/>
                </a:solidFill>
                <a:latin typeface="Calibri" panose="020F0502020204030204"/>
              </a:rPr>
              <a:t>CONTRATOS</a:t>
            </a:r>
          </a:p>
          <a:p>
            <a:pPr lvl="0" defTabSz="914400"/>
            <a:r>
              <a:rPr lang="es-ES" b="1" dirty="0">
                <a:solidFill>
                  <a:prstClr val="black"/>
                </a:solidFill>
                <a:latin typeface="Calibri" panose="020F0502020204030204"/>
              </a:rPr>
              <a:t>25 PLAZAS EN VALLADOLID CON CASTILLA LEON</a:t>
            </a:r>
          </a:p>
          <a:p>
            <a:pPr lvl="0" defTabSz="914400"/>
            <a:endParaRPr lang="es-ES" b="1" dirty="0">
              <a:solidFill>
                <a:prstClr val="black"/>
              </a:solidFill>
              <a:latin typeface="Calibri" panose="020F0502020204030204"/>
            </a:endParaRPr>
          </a:p>
          <a:p>
            <a:pPr lvl="0" defTabSz="914400"/>
            <a:r>
              <a:rPr lang="es-ES" b="1" dirty="0">
                <a:solidFill>
                  <a:prstClr val="black"/>
                </a:solidFill>
                <a:latin typeface="Calibri" panose="020F0502020204030204"/>
              </a:rPr>
              <a:t>12 PLAZAS CON JCCM</a:t>
            </a:r>
          </a:p>
          <a:p>
            <a:pPr lvl="0" defTabSz="914400"/>
            <a:endParaRPr lang="es-ES" b="1" dirty="0">
              <a:solidFill>
                <a:prstClr val="black"/>
              </a:solidFill>
              <a:latin typeface="Calibri" panose="020F0502020204030204"/>
            </a:endParaRPr>
          </a:p>
          <a:p>
            <a:pPr lvl="0" defTabSz="914400"/>
            <a:r>
              <a:rPr lang="es-ES" b="1" dirty="0">
                <a:solidFill>
                  <a:prstClr val="black"/>
                </a:solidFill>
                <a:latin typeface="Calibri" panose="020F0502020204030204"/>
              </a:rPr>
              <a:t>10 PLAZAS DISCAPACIDAD EN AVILA CON CASTILLA LEON (ESPECIALIZADO EN AUTISMO)</a:t>
            </a:r>
          </a:p>
          <a:p>
            <a:pPr lvl="0" defTabSz="914400"/>
            <a:endParaRPr lang="es-ES" b="1" dirty="0">
              <a:solidFill>
                <a:prstClr val="black"/>
              </a:solidFill>
              <a:latin typeface="Calibri" panose="020F0502020204030204"/>
            </a:endParaRPr>
          </a:p>
          <a:p>
            <a:pPr lvl="0" defTabSz="914400"/>
            <a:r>
              <a:rPr lang="es-ES" b="1" dirty="0">
                <a:solidFill>
                  <a:prstClr val="black"/>
                </a:solidFill>
                <a:latin typeface="Calibri" panose="020F0502020204030204"/>
              </a:rPr>
              <a:t>7 PLAZAS CON DIPUTACIÓN DE ÁLAVA</a:t>
            </a:r>
          </a:p>
          <a:p>
            <a:pPr lvl="0" defTabSz="914400"/>
            <a:endParaRPr lang="es-ES" b="1" dirty="0">
              <a:solidFill>
                <a:prstClr val="black"/>
              </a:solidFill>
              <a:latin typeface="Calibri" panose="020F0502020204030204"/>
            </a:endParaRPr>
          </a:p>
          <a:p>
            <a:pPr lvl="0" defTabSz="914400"/>
            <a:r>
              <a:rPr lang="es-ES" b="1" dirty="0">
                <a:solidFill>
                  <a:prstClr val="black"/>
                </a:solidFill>
                <a:latin typeface="Calibri" panose="020F0502020204030204"/>
              </a:rPr>
              <a:t>1 PLAZA CON GOBIERNO DE LA RIOJA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950" y="5998389"/>
            <a:ext cx="103641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5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86774" y="318014"/>
            <a:ext cx="48733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NUESTROS HOGARES</a:t>
            </a: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pic>
        <p:nvPicPr>
          <p:cNvPr id="3" name="Marcador de contenido 3">
            <a:extLst>
              <a:ext uri="{FF2B5EF4-FFF2-40B4-BE49-F238E27FC236}">
                <a16:creationId xmlns:a16="http://schemas.microsoft.com/office/drawing/2014/main" id="{A298A447-B548-48D6-AB99-A3304223026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6" b="17477"/>
          <a:stretch/>
        </p:blipFill>
        <p:spPr bwMode="auto">
          <a:xfrm>
            <a:off x="1333150" y="1236932"/>
            <a:ext cx="2448574" cy="2227767"/>
          </a:xfrm>
          <a:prstGeom prst="rect">
            <a:avLst/>
          </a:prstGeom>
          <a:noFill/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847634" y="1618626"/>
            <a:ext cx="33697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s-ES" b="1" dirty="0">
                <a:solidFill>
                  <a:srgbClr val="7030A0"/>
                </a:solidFill>
                <a:latin typeface="Calibri" panose="020F0502020204030204"/>
              </a:rPr>
              <a:t>HOGAR SAN SEGUNDO (ÁVILA)</a:t>
            </a:r>
          </a:p>
          <a:p>
            <a:pPr lvl="0" defTabSz="914400"/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10 PLAZAS</a:t>
            </a:r>
          </a:p>
          <a:p>
            <a:pPr lvl="0" defTabSz="914400"/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ESPECIALIZADO EN AUTISMO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358F15F-8FBC-4FA1-BDF4-5A49D635E94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4" b="7611"/>
          <a:stretch/>
        </p:blipFill>
        <p:spPr bwMode="auto">
          <a:xfrm>
            <a:off x="8720489" y="2701255"/>
            <a:ext cx="3057654" cy="2014604"/>
          </a:xfrm>
          <a:prstGeom prst="rect">
            <a:avLst/>
          </a:prstGeom>
          <a:noFill/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927422" y="3305986"/>
            <a:ext cx="37930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s-ES" b="1" dirty="0">
                <a:solidFill>
                  <a:srgbClr val="7030A0"/>
                </a:solidFill>
                <a:latin typeface="Calibri" panose="020F0502020204030204"/>
              </a:rPr>
              <a:t>HOGAR SANTA GEMA (VALLADOLID)</a:t>
            </a:r>
          </a:p>
          <a:p>
            <a:pPr lvl="0" defTabSz="914400"/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25 PLAZAS EN </a:t>
            </a:r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es-ES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HOGARES</a:t>
            </a:r>
          </a:p>
          <a:p>
            <a:pPr lvl="0" defTabSz="914400"/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REFUGIADOS GUERRA DE UCRANIA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D5D0785-5A18-4083-86AC-C4F7769E5C04}"/>
              </a:ext>
            </a:extLst>
          </p:cNvPr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70" r="41947"/>
          <a:stretch/>
        </p:blipFill>
        <p:spPr bwMode="auto">
          <a:xfrm>
            <a:off x="960025" y="4311941"/>
            <a:ext cx="3310738" cy="2167319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8" name="Rectángulo 7"/>
          <p:cNvSpPr/>
          <p:nvPr/>
        </p:nvSpPr>
        <p:spPr>
          <a:xfrm>
            <a:off x="3847634" y="5151472"/>
            <a:ext cx="50683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s-ES" b="1" dirty="0">
                <a:solidFill>
                  <a:srgbClr val="7030A0"/>
                </a:solidFill>
                <a:latin typeface="Calibri" panose="020F0502020204030204"/>
              </a:rPr>
              <a:t>HOGARES SAN ANTONIO Y ENTREPRADOS (AVILA)</a:t>
            </a:r>
          </a:p>
          <a:p>
            <a:pPr lvl="0" defTabSz="914400"/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3 HOGARES DE 9 PLAZAS</a:t>
            </a:r>
          </a:p>
          <a:p>
            <a:pPr lvl="0" defTabSz="914400"/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DISCAPACIDAD, SALUD MENTAL Y TC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98389"/>
            <a:ext cx="103641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1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6228" y="1085130"/>
            <a:ext cx="576323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s-E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HOGAR SANTO DOMINGO (TOLEDO)</a:t>
            </a:r>
          </a:p>
          <a:p>
            <a:pPr lvl="0" defTabSz="914400"/>
            <a:endParaRPr lang="es-ES" b="1" dirty="0">
              <a:solidFill>
                <a:srgbClr val="4472C4"/>
              </a:solidFill>
              <a:latin typeface="Calibri" panose="020F0502020204030204"/>
            </a:endParaRPr>
          </a:p>
          <a:p>
            <a:pPr lvl="0" defTabSz="914400"/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14 PLAZAS TC Y/O DISCAPACIDAD</a:t>
            </a:r>
          </a:p>
          <a:p>
            <a:pPr lvl="0" defTabSz="914400"/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2 HOGARES DE 7 PLAZAS</a:t>
            </a:r>
          </a:p>
          <a:p>
            <a:pPr lvl="0" defTabSz="914400"/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FECHA DE APERTURA: 31 DE OCTUBRE DE 2023</a:t>
            </a:r>
          </a:p>
          <a:p>
            <a:pPr lvl="0" defTabSz="914400"/>
            <a:endParaRPr lang="es-ES" dirty="0">
              <a:solidFill>
                <a:prstClr val="black"/>
              </a:solidFill>
              <a:latin typeface="Calibri" panose="020F0502020204030204"/>
            </a:endParaRPr>
          </a:p>
          <a:p>
            <a:pPr lvl="0" defTabSz="914400"/>
            <a:r>
              <a:rPr lang="es-ES" u="sng" dirty="0">
                <a:solidFill>
                  <a:prstClr val="black"/>
                </a:solidFill>
                <a:latin typeface="Calibri" panose="020F0502020204030204"/>
              </a:rPr>
              <a:t>EQUIPO</a:t>
            </a:r>
          </a:p>
          <a:p>
            <a:pPr lvl="0" defTabSz="914400"/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1 DIRECTOR</a:t>
            </a:r>
          </a:p>
          <a:p>
            <a:pPr lvl="0" defTabSz="914400"/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1 ADMINISTRATIVO</a:t>
            </a:r>
          </a:p>
          <a:p>
            <a:pPr lvl="0" defTabSz="914400"/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1 PSICÓLOGO</a:t>
            </a:r>
          </a:p>
          <a:p>
            <a:pPr lvl="0" defTabSz="914400"/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1 T. SOCIAL</a:t>
            </a:r>
          </a:p>
          <a:p>
            <a:pPr lvl="0" defTabSz="914400"/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1 PSIQUIATRA</a:t>
            </a:r>
          </a:p>
          <a:p>
            <a:pPr lvl="0" defTabSz="914400"/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6 EDUCADORES</a:t>
            </a:r>
          </a:p>
          <a:p>
            <a:pPr lvl="0" defTabSz="914400"/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11 AUXILIARES EDUCATIVOS</a:t>
            </a:r>
          </a:p>
          <a:p>
            <a:pPr lvl="0" defTabSz="914400"/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1 COCINERA</a:t>
            </a:r>
          </a:p>
          <a:p>
            <a:pPr lvl="0" defTabSz="914400"/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1 PERSONAL DE LIMPIEZA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CD64FA-74A1-468B-9604-B96091505B9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289" y="215180"/>
            <a:ext cx="2311400" cy="173990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2041985-0B48-4BEC-8C7A-86F0949C6CA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214" y="2097679"/>
            <a:ext cx="1733550" cy="230187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EF041CB-EE10-4138-923E-A3AC30ADBDA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73" y="4582160"/>
            <a:ext cx="2590800" cy="195072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0F601C1-DF86-42D6-8381-998DD0F00D1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137" y="756559"/>
            <a:ext cx="2019300" cy="268224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ACCE666-D162-43A0-95BF-3BB1CD49805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980" y="3935136"/>
            <a:ext cx="2253615" cy="169672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98389"/>
            <a:ext cx="103641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3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8389"/>
            <a:ext cx="1036410" cy="85961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54341" y="412699"/>
            <a:ext cx="109224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PERFIL DE LOS RESIDENTES DE SANTO DOMINGO</a:t>
            </a:r>
          </a:p>
          <a:p>
            <a:pPr lvl="0"/>
            <a:endParaRPr lang="es-ES" sz="2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DURANTE ESTE AÑO Y 7 MESES, EN EL HOGAR SANTO DOMINGO SE HA ATENDIDO A 18 JÓVENES, CORRESPONDIENDO 8 AL GÉNERO MASCULINO, 9 AL FEMENINO Y 1 FLUÍDO.</a:t>
            </a:r>
          </a:p>
          <a:p>
            <a:pPr lvl="0" algn="just"/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total de estos jóvenes, 17 procedían de otros recursos residenciales de protección, algunos de ellos, habiendo pasado por diferentes recursos en pocos años; mientras que una de ellas realizó el ingreso desde el domicilio familiar.</a:t>
            </a:r>
          </a:p>
          <a:p>
            <a:pPr lvl="0" algn="just"/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Estos mismos 17 jóvenes cuentan con una historia de vida familiar protagonizada por violencia doméstica (entre progenitores, y de padres 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hij@s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abandono, consumo y tenencia de tóxicos, agresiones y exposición a relaciones sexuales de riesgo, progenitores ingresados en prisión u otros recursos residenciales (salud mental, drogodependencia)…</a:t>
            </a:r>
          </a:p>
          <a:p>
            <a:pPr lvl="0" algn="just"/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Esto hace que nuestro modelo de trabajo se centre en los menores y su historia de vida concreta, trabajando para ello además, con sus familiares, ya que en muchos de estos casos, se continúa manteniendo contacto entre ellos, e incluso el objetivo final puede ser la reunificación familiar.</a:t>
            </a:r>
          </a:p>
          <a:p>
            <a:pPr lvl="0"/>
            <a:endParaRPr lang="es-ES" sz="20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52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94032" y="883530"/>
            <a:ext cx="97144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cap="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TRABAJO CON LAS FAMILIAS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35434" y="2065198"/>
            <a:ext cx="5315824" cy="3520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Wingdings" panose="05000000000000000000" pitchFamily="2" charset="2"/>
              <a:buChar char="Ø"/>
            </a:pPr>
            <a:r>
              <a:rPr lang="es-ES" sz="2400" cap="al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TRABAJO SOCIAL: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es-ES" sz="2000" cap="al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SEFA (Sesión de entrevista familiar)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es-ES" sz="2000" cap="al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Seguimiento semanal del/la menor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es-ES" sz="2000" cap="al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Intervenciones familiares: </a:t>
            </a:r>
          </a:p>
          <a:p>
            <a:pPr lvl="0" defTabSz="9144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</a:pPr>
            <a:r>
              <a:rPr lang="es-ES" sz="2000" cap="al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 tras las llamadas</a:t>
            </a:r>
          </a:p>
          <a:p>
            <a:pPr lvl="0" defTabSz="9144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</a:pPr>
            <a:r>
              <a:rPr lang="es-ES" sz="2000" cap="al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 antes y después de las visitas y/o Salidas</a:t>
            </a:r>
          </a:p>
          <a:p>
            <a:pPr lvl="0" defTabSz="9144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</a:pPr>
            <a:r>
              <a:rPr lang="es-ES" sz="2000" cap="al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 VALORACIÓN DE OBJETIVOS MARCADOS 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165908" y="2065198"/>
            <a:ext cx="6096000" cy="33927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Wingdings" panose="05000000000000000000" pitchFamily="2" charset="2"/>
              <a:buChar char="Ø"/>
            </a:pPr>
            <a:r>
              <a:rPr lang="es-ES" sz="2400" cap="al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Psicología: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es-ES" sz="2000" cap="al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Secifa (sesión Conjunta de intervención familiar)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es-ES" sz="2000" cap="al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Trabajar historia de vida 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es-ES" sz="2000" cap="al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INSTAURACIÓN DE NORMAS Y LÍMITES 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es-ES" sz="2000" cap="al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MARCAR OBJETIVOS DE TRABAJO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es-ES" sz="2000" cap="al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CREACIÓN DE RELACIONES Y VÍNCULOS SANOS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8389"/>
            <a:ext cx="103641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ta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0</TotalTime>
  <Words>1211</Words>
  <Application>Microsoft Office PowerPoint</Application>
  <PresentationFormat>Panorámica</PresentationFormat>
  <Paragraphs>178</Paragraphs>
  <Slides>17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Castellar</vt:lpstr>
      <vt:lpstr>Century</vt:lpstr>
      <vt:lpstr>Comic Sans MS</vt:lpstr>
      <vt:lpstr>Tw Cen MT</vt:lpstr>
      <vt:lpstr>Wingdings</vt:lpstr>
      <vt:lpstr>Gota</vt:lpstr>
      <vt:lpstr>CENTRO  DE  MENORES  ESPECIALIZADO  SANTO  DOMINGO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DE TRABAJO FUNDAMENTACIÓN TEÓRICA DEL MODELO QUE QUEREMOS SEGUIR</dc:title>
  <dc:creator>Trabajo social</dc:creator>
  <cp:lastModifiedBy>Trabajo social</cp:lastModifiedBy>
  <cp:revision>60</cp:revision>
  <cp:lastPrinted>2025-06-04T13:17:09Z</cp:lastPrinted>
  <dcterms:created xsi:type="dcterms:W3CDTF">2025-05-27T16:42:33Z</dcterms:created>
  <dcterms:modified xsi:type="dcterms:W3CDTF">2025-06-04T15:27:51Z</dcterms:modified>
</cp:coreProperties>
</file>