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8288000" cy="10287000"/>
  <p:notesSz cx="6858000" cy="9144000"/>
  <p:embeddedFontLst>
    <p:embeddedFont>
      <p:font typeface="Architype Tschichold" panose="020B0604020202020204" charset="0"/>
      <p:regular r:id="rId55"/>
    </p:embeddedFont>
    <p:embeddedFont>
      <p:font typeface="Balabeloo" panose="020B0604020202020204" charset="-78"/>
      <p:regular r:id="rId56"/>
    </p:embeddedFont>
    <p:embeddedFont>
      <p:font typeface="Barlow SemiCondensed Heavy" panose="020B0604020202020204" charset="0"/>
      <p:regular r:id="rId57"/>
    </p:embeddedFont>
    <p:embeddedFont>
      <p:font typeface="Berkshire Swash" panose="020B0604020202020204" charset="0"/>
      <p:regular r:id="rId58"/>
    </p:embeddedFont>
    <p:embeddedFont>
      <p:font typeface="Forum" panose="020B0604020202020204" charset="0"/>
      <p:regular r:id="rId59"/>
    </p:embeddedFont>
    <p:embeddedFont>
      <p:font typeface="Handelson Three" panose="020B0604020202020204" charset="0"/>
      <p:regular r:id="rId60"/>
    </p:embeddedFont>
    <p:embeddedFont>
      <p:font typeface="IBM Plex Mono" panose="020F0502020204030204" pitchFamily="49" charset="0"/>
      <p:regular r:id="rId61"/>
    </p:embeddedFont>
    <p:embeddedFont>
      <p:font typeface="IBM Plex Mono Bold" panose="020B0604020202020204" charset="0"/>
      <p:regular r:id="rId62"/>
    </p:embeddedFont>
    <p:embeddedFont>
      <p:font typeface="IBM Plex Mono Italics" panose="020B0604020202020204" charset="0"/>
      <p:regular r:id="rId63"/>
    </p:embeddedFont>
    <p:embeddedFont>
      <p:font typeface="Inter" panose="020B0604020202020204" charset="0"/>
      <p:regular r:id="rId64"/>
    </p:embeddedFont>
    <p:embeddedFont>
      <p:font typeface="Inter Bold" panose="020B0604020202020204" charset="0"/>
      <p:regular r:id="rId65"/>
    </p:embeddedFont>
    <p:embeddedFont>
      <p:font typeface="Inter Light" panose="020B0604020202020204" charset="0"/>
      <p:regular r:id="rId66"/>
    </p:embeddedFont>
    <p:embeddedFont>
      <p:font typeface="Inter Medium" panose="020B0604020202020204" charset="0"/>
      <p:regular r:id="rId67"/>
    </p:embeddedFont>
    <p:embeddedFont>
      <p:font typeface="Inter Semi-Bold" panose="020B0604020202020204" charset="0"/>
      <p:regular r:id="rId68"/>
    </p:embeddedFont>
    <p:embeddedFont>
      <p:font typeface="Janmeid" charset="0"/>
      <p:regular r:id="rId69"/>
    </p:embeddedFont>
    <p:embeddedFont>
      <p:font typeface="Open Sans" panose="020B0606030504020204" pitchFamily="34" charset="0"/>
      <p:regular r:id="rId70"/>
    </p:embeddedFont>
    <p:embeddedFont>
      <p:font typeface="Open Sans Bold" panose="020B0604020202020204" charset="0"/>
      <p:regular r:id="rId71"/>
    </p:embeddedFont>
    <p:embeddedFont>
      <p:font typeface="Open Sans Italics" panose="020B0604020202020204" charset="0"/>
      <p:regular r:id="rId72"/>
    </p:embeddedFont>
    <p:embeddedFont>
      <p:font typeface="Roboto" panose="02000000000000000000" pitchFamily="2" charset="0"/>
      <p:regular r:id="rId73"/>
    </p:embeddedFont>
    <p:embeddedFont>
      <p:font typeface="Space Mono Bold" panose="020B0604020202020204" charset="0"/>
      <p:regular r:id="rId74"/>
    </p:embeddedFont>
    <p:embeddedFont>
      <p:font typeface="TT Autonomous Mono" panose="020B0604020202020204" charset="0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4498" y="385969"/>
            <a:ext cx="17459003" cy="9515061"/>
            <a:chOff x="0" y="0"/>
            <a:chExt cx="4598256" cy="2506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8256" cy="2506024"/>
            </a:xfrm>
            <a:custGeom>
              <a:avLst/>
              <a:gdLst/>
              <a:ahLst/>
              <a:cxnLst/>
              <a:rect l="l" t="t" r="r" b="b"/>
              <a:pathLst>
                <a:path w="4598256" h="2506024">
                  <a:moveTo>
                    <a:pt x="22615" y="0"/>
                  </a:moveTo>
                  <a:lnTo>
                    <a:pt x="4575641" y="0"/>
                  </a:lnTo>
                  <a:cubicBezTo>
                    <a:pt x="4588131" y="0"/>
                    <a:pt x="4598256" y="10125"/>
                    <a:pt x="4598256" y="22615"/>
                  </a:cubicBezTo>
                  <a:lnTo>
                    <a:pt x="4598256" y="2483409"/>
                  </a:lnTo>
                  <a:cubicBezTo>
                    <a:pt x="4598256" y="2489407"/>
                    <a:pt x="4595873" y="2495159"/>
                    <a:pt x="4591633" y="2499401"/>
                  </a:cubicBezTo>
                  <a:cubicBezTo>
                    <a:pt x="4587391" y="2503642"/>
                    <a:pt x="4581639" y="2506024"/>
                    <a:pt x="4575641" y="2506024"/>
                  </a:cubicBezTo>
                  <a:lnTo>
                    <a:pt x="22615" y="2506024"/>
                  </a:lnTo>
                  <a:cubicBezTo>
                    <a:pt x="10125" y="2506024"/>
                    <a:pt x="0" y="2495899"/>
                    <a:pt x="0" y="2483409"/>
                  </a:cubicBezTo>
                  <a:lnTo>
                    <a:pt x="0" y="22615"/>
                  </a:lnTo>
                  <a:cubicBezTo>
                    <a:pt x="0" y="10125"/>
                    <a:pt x="10125" y="0"/>
                    <a:pt x="22615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8256" cy="2544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9382" y="2772151"/>
            <a:ext cx="8742314" cy="1750700"/>
            <a:chOff x="0" y="0"/>
            <a:chExt cx="2231940" cy="4469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1940" cy="446959"/>
            </a:xfrm>
            <a:custGeom>
              <a:avLst/>
              <a:gdLst/>
              <a:ahLst/>
              <a:cxnLst/>
              <a:rect l="l" t="t" r="r" b="b"/>
              <a:pathLst>
                <a:path w="2231940" h="446959">
                  <a:moveTo>
                    <a:pt x="45164" y="0"/>
                  </a:moveTo>
                  <a:lnTo>
                    <a:pt x="2186776" y="0"/>
                  </a:lnTo>
                  <a:cubicBezTo>
                    <a:pt x="2198755" y="0"/>
                    <a:pt x="2210242" y="4758"/>
                    <a:pt x="2218712" y="13228"/>
                  </a:cubicBezTo>
                  <a:cubicBezTo>
                    <a:pt x="2227182" y="21698"/>
                    <a:pt x="2231940" y="33186"/>
                    <a:pt x="2231940" y="45164"/>
                  </a:cubicBezTo>
                  <a:lnTo>
                    <a:pt x="2231940" y="401795"/>
                  </a:lnTo>
                  <a:cubicBezTo>
                    <a:pt x="2231940" y="413773"/>
                    <a:pt x="2227182" y="425261"/>
                    <a:pt x="2218712" y="433731"/>
                  </a:cubicBezTo>
                  <a:cubicBezTo>
                    <a:pt x="2210242" y="442201"/>
                    <a:pt x="2198755" y="446959"/>
                    <a:pt x="2186776" y="446959"/>
                  </a:cubicBezTo>
                  <a:lnTo>
                    <a:pt x="45164" y="446959"/>
                  </a:lnTo>
                  <a:cubicBezTo>
                    <a:pt x="20221" y="446959"/>
                    <a:pt x="0" y="426739"/>
                    <a:pt x="0" y="401795"/>
                  </a:cubicBezTo>
                  <a:lnTo>
                    <a:pt x="0" y="45164"/>
                  </a:lnTo>
                  <a:cubicBezTo>
                    <a:pt x="0" y="33186"/>
                    <a:pt x="4758" y="21698"/>
                    <a:pt x="13228" y="13228"/>
                  </a:cubicBezTo>
                  <a:cubicBezTo>
                    <a:pt x="21698" y="4758"/>
                    <a:pt x="33186" y="0"/>
                    <a:pt x="45164" y="0"/>
                  </a:cubicBezTo>
                  <a:close/>
                </a:path>
              </a:pathLst>
            </a:custGeom>
            <a:solidFill>
              <a:srgbClr val="F6E4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31940" cy="485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592597" y="2034461"/>
            <a:ext cx="5946038" cy="6218079"/>
          </a:xfrm>
          <a:custGeom>
            <a:avLst/>
            <a:gdLst/>
            <a:ahLst/>
            <a:cxnLst/>
            <a:rect l="l" t="t" r="r" b="b"/>
            <a:pathLst>
              <a:path w="5946038" h="6218079">
                <a:moveTo>
                  <a:pt x="0" y="0"/>
                </a:moveTo>
                <a:lnTo>
                  <a:pt x="5946038" y="0"/>
                </a:lnTo>
                <a:lnTo>
                  <a:pt x="5946038" y="6218078"/>
                </a:lnTo>
                <a:lnTo>
                  <a:pt x="0" y="6218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21376" y="1028700"/>
            <a:ext cx="6798325" cy="1019749"/>
          </a:xfrm>
          <a:custGeom>
            <a:avLst/>
            <a:gdLst/>
            <a:ahLst/>
            <a:cxnLst/>
            <a:rect l="l" t="t" r="r" b="b"/>
            <a:pathLst>
              <a:path w="6798325" h="1019749">
                <a:moveTo>
                  <a:pt x="0" y="0"/>
                </a:moveTo>
                <a:lnTo>
                  <a:pt x="6798325" y="0"/>
                </a:lnTo>
                <a:lnTo>
                  <a:pt x="6798325" y="1019749"/>
                </a:lnTo>
                <a:lnTo>
                  <a:pt x="0" y="1019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9382" y="5097581"/>
            <a:ext cx="8729502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0"/>
              </a:lnSpc>
            </a:pPr>
            <a:r>
              <a:rPr lang="en-US" sz="4000" spc="-124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Maltrato: </a:t>
            </a:r>
          </a:p>
          <a:p>
            <a:pPr algn="ctr">
              <a:lnSpc>
                <a:spcPts val="3880"/>
              </a:lnSpc>
            </a:pPr>
            <a:r>
              <a:rPr lang="en-US" sz="4000" spc="-124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Factores de riesgo y consecuencias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271589"/>
            <a:ext cx="7798994" cy="94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3"/>
              </a:lnSpc>
            </a:pPr>
            <a:r>
              <a:rPr lang="en-US" sz="2355" spc="-4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Mª Victoria Sánchez Lopez</a:t>
            </a:r>
          </a:p>
          <a:p>
            <a:pPr algn="l">
              <a:lnSpc>
                <a:spcPts val="2473"/>
              </a:lnSpc>
            </a:pPr>
            <a:r>
              <a:rPr lang="en-US" sz="2355" spc="-4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Psicóloga Especialista en Psicología Clínica</a:t>
            </a:r>
          </a:p>
          <a:p>
            <a:pPr algn="l">
              <a:lnSpc>
                <a:spcPts val="2473"/>
              </a:lnSpc>
            </a:pPr>
            <a:r>
              <a:rPr lang="en-US" sz="2355" spc="-4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H. 12 Octubre y GrupoLaberinto psicoterapia para la salud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44406" y="3382760"/>
            <a:ext cx="8552266" cy="85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en-US" sz="3426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PROTECCIÓN EN LA ETAPA PERINATAL Y LOS PRIMEROS MESES DE VIDA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4794" y="2038659"/>
            <a:ext cx="12018411" cy="6775379"/>
          </a:xfrm>
          <a:custGeom>
            <a:avLst/>
            <a:gdLst/>
            <a:ahLst/>
            <a:cxnLst/>
            <a:rect l="l" t="t" r="r" b="b"/>
            <a:pathLst>
              <a:path w="12018411" h="6775379">
                <a:moveTo>
                  <a:pt x="0" y="0"/>
                </a:moveTo>
                <a:lnTo>
                  <a:pt x="12018412" y="0"/>
                </a:lnTo>
                <a:lnTo>
                  <a:pt x="12018412" y="6775380"/>
                </a:lnTo>
                <a:lnTo>
                  <a:pt x="0" y="6775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52947" y="3787380"/>
            <a:ext cx="10787776" cy="397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BB371"/>
                </a:solidFill>
                <a:latin typeface="Inter"/>
                <a:ea typeface="Inter"/>
                <a:cs typeface="Inter"/>
                <a:sym typeface="Inter"/>
              </a:rPr>
              <a:t>Relación emocional, afectiva y conductual</a:t>
            </a: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que se establece entre un cuidador y la persona que es cuidada.   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La búsqueda de protección a través del vínculo de apego es una </a:t>
            </a:r>
            <a:r>
              <a:rPr lang="en-US" sz="2799">
                <a:solidFill>
                  <a:srgbClr val="3BB371"/>
                </a:solidFill>
                <a:latin typeface="Inter"/>
                <a:ea typeface="Inter"/>
                <a:cs typeface="Inter"/>
                <a:sym typeface="Inter"/>
              </a:rPr>
              <a:t>motivación básica</a:t>
            </a: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BB371"/>
                </a:solidFill>
                <a:latin typeface="Inter"/>
                <a:ea typeface="Inter"/>
                <a:cs typeface="Inter"/>
                <a:sym typeface="Inter"/>
              </a:rPr>
              <a:t>Necesidad humana continua</a:t>
            </a: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no es una dependencia infantil que superamos al  crecer</a:t>
            </a:r>
          </a:p>
          <a:p>
            <a:pPr algn="l">
              <a:lnSpc>
                <a:spcPts val="2659"/>
              </a:lnSpc>
            </a:pPr>
            <a:endParaRPr lang="en-US" sz="27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27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27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11809" y="1202642"/>
            <a:ext cx="9049360" cy="151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0"/>
              </a:lnSpc>
            </a:pPr>
            <a:r>
              <a:rPr lang="en-US" sz="12411" i="1" spc="620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A</a:t>
            </a:r>
            <a:r>
              <a:rPr lang="en-US" sz="12411" spc="62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p</a:t>
            </a:r>
            <a:r>
              <a:rPr lang="en-US" sz="12411" i="1" spc="620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e</a:t>
            </a:r>
            <a:r>
              <a:rPr lang="en-US" sz="12411" b="1" spc="620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g</a:t>
            </a:r>
            <a:r>
              <a:rPr lang="en-US" sz="12411" spc="620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o</a:t>
            </a:r>
          </a:p>
        </p:txBody>
      </p:sp>
      <p:sp>
        <p:nvSpPr>
          <p:cNvPr id="4" name="Freeform 4"/>
          <p:cNvSpPr/>
          <p:nvPr/>
        </p:nvSpPr>
        <p:spPr>
          <a:xfrm>
            <a:off x="15974286" y="6015479"/>
            <a:ext cx="2103692" cy="4114800"/>
          </a:xfrm>
          <a:custGeom>
            <a:avLst/>
            <a:gdLst/>
            <a:ahLst/>
            <a:cxnLst/>
            <a:rect l="l" t="t" r="r" b="b"/>
            <a:pathLst>
              <a:path w="2103692" h="4114800">
                <a:moveTo>
                  <a:pt x="0" y="0"/>
                </a:moveTo>
                <a:lnTo>
                  <a:pt x="2103692" y="0"/>
                </a:lnTo>
                <a:lnTo>
                  <a:pt x="2103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04649" y="2378528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94118" y="4773420"/>
            <a:ext cx="6356958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TT Autonomous Mono"/>
                <a:ea typeface="TT Autonomous Mono"/>
                <a:cs typeface="TT Autonomous Mono"/>
                <a:sym typeface="TT Autonomous Mono"/>
              </a:rPr>
              <a:t>Transmisión intergeneracional del apego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71625" y="2203199"/>
            <a:ext cx="10544750" cy="5661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En el curso normal de los acontecimientos el progenitor de un bebé experimenta el poderoso impulso de comportarse de manera típica, por ejemplo, abrazar al niño, consolarlo cuando llora, mantenerlo abrigado, protegerlo y alimentarlo. Los detalles son aprendidos, algunos mediante la observación de la conducta de otros padres, empezando desde la propia infancia del futuro padre y el modo en que sus progenitores lo trataron a él y sus hermanos</a:t>
            </a:r>
          </a:p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(J. Bowlby)</a:t>
            </a:r>
          </a:p>
        </p:txBody>
      </p:sp>
      <p:sp>
        <p:nvSpPr>
          <p:cNvPr id="3" name="Freeform 3"/>
          <p:cNvSpPr/>
          <p:nvPr/>
        </p:nvSpPr>
        <p:spPr>
          <a:xfrm>
            <a:off x="15522057" y="-680572"/>
            <a:ext cx="3720646" cy="2229717"/>
          </a:xfrm>
          <a:custGeom>
            <a:avLst/>
            <a:gdLst/>
            <a:ahLst/>
            <a:cxnLst/>
            <a:rect l="l" t="t" r="r" b="b"/>
            <a:pathLst>
              <a:path w="3720646" h="2229717">
                <a:moveTo>
                  <a:pt x="0" y="0"/>
                </a:moveTo>
                <a:lnTo>
                  <a:pt x="3720646" y="0"/>
                </a:lnTo>
                <a:lnTo>
                  <a:pt x="3720646" y="2229717"/>
                </a:lnTo>
                <a:lnTo>
                  <a:pt x="0" y="2229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161413" y="8721719"/>
            <a:ext cx="3901638" cy="2338183"/>
          </a:xfrm>
          <a:custGeom>
            <a:avLst/>
            <a:gdLst/>
            <a:ahLst/>
            <a:cxnLst/>
            <a:rect l="l" t="t" r="r" b="b"/>
            <a:pathLst>
              <a:path w="3901638" h="2338183">
                <a:moveTo>
                  <a:pt x="0" y="0"/>
                </a:moveTo>
                <a:lnTo>
                  <a:pt x="3901638" y="0"/>
                </a:lnTo>
                <a:lnTo>
                  <a:pt x="3901638" y="2338183"/>
                </a:lnTo>
                <a:lnTo>
                  <a:pt x="0" y="2338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20085" y="2246392"/>
            <a:ext cx="12656860" cy="548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►Cambios en el cerebro de la mujer durante el embarazo facilitan el </a:t>
            </a: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vínculo materno filial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: mejor calidad del vínculo, </a:t>
            </a:r>
            <a:r>
              <a:rPr lang="en-US" sz="3000">
                <a:solidFill>
                  <a:srgbClr val="3BB371"/>
                </a:solidFill>
                <a:latin typeface="Inter"/>
                <a:ea typeface="Inter"/>
                <a:cs typeface="Inter"/>
                <a:sym typeface="Inter"/>
              </a:rPr>
              <a:t>menos hostilidad hacia el bebé.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►El retraso del vínculo se relaciona con embarazo con síntomas molestos, y </a:t>
            </a:r>
            <a:r>
              <a:rPr lang="en-US" sz="3000">
                <a:solidFill>
                  <a:srgbClr val="3BB371"/>
                </a:solidFill>
                <a:latin typeface="Inter"/>
                <a:ea typeface="Inter"/>
                <a:cs typeface="Inter"/>
                <a:sym typeface="Inter"/>
              </a:rPr>
              <a:t>falta de apoyo o interés en los padres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►Menos vínculo con bebé: </a:t>
            </a:r>
            <a:r>
              <a:rPr lang="en-US" sz="3000">
                <a:solidFill>
                  <a:srgbClr val="3BB371"/>
                </a:solidFill>
                <a:latin typeface="Inter"/>
                <a:ea typeface="Inter"/>
                <a:cs typeface="Inter"/>
                <a:sym typeface="Inter"/>
              </a:rPr>
              <a:t>menos autocuidado y cuidado del embarazo, más conductas de riesgo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percibir menos movimientos.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5419" y="6903132"/>
            <a:ext cx="4387512" cy="3383868"/>
          </a:xfrm>
          <a:custGeom>
            <a:avLst/>
            <a:gdLst/>
            <a:ahLst/>
            <a:cxnLst/>
            <a:rect l="l" t="t" r="r" b="b"/>
            <a:pathLst>
              <a:path w="4387512" h="3383868">
                <a:moveTo>
                  <a:pt x="0" y="0"/>
                </a:moveTo>
                <a:lnTo>
                  <a:pt x="4387512" y="0"/>
                </a:lnTo>
                <a:lnTo>
                  <a:pt x="4387512" y="3383868"/>
                </a:lnTo>
                <a:lnTo>
                  <a:pt x="0" y="3383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4371" y="3126257"/>
            <a:ext cx="16334929" cy="5951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340"/>
              </a:lnSpc>
            </a:pPr>
            <a:r>
              <a:rPr lang="en-US" sz="269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►Cuerpo de la madre como recepción y como cuerpo que se comunica con otro cuerpo.</a:t>
            </a:r>
          </a:p>
          <a:p>
            <a:pPr algn="ctr">
              <a:lnSpc>
                <a:spcPts val="5340"/>
              </a:lnSpc>
            </a:pPr>
            <a:r>
              <a:rPr lang="en-US" sz="269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►Relación directa y continua.</a:t>
            </a:r>
          </a:p>
          <a:p>
            <a:pPr algn="ctr">
              <a:lnSpc>
                <a:spcPts val="5340"/>
              </a:lnSpc>
            </a:pPr>
            <a:r>
              <a:rPr lang="en-US" sz="269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►Intercomunicación, interconexión, diálogo no verbal: hormonas.</a:t>
            </a:r>
          </a:p>
          <a:p>
            <a:pPr algn="ctr">
              <a:lnSpc>
                <a:spcPts val="5340"/>
              </a:lnSpc>
            </a:pPr>
            <a:r>
              <a:rPr lang="en-US" sz="269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►Intercambio de los sonidos viscerales con el corazón, la voz de la madre amortiguada por el líquido</a:t>
            </a:r>
          </a:p>
          <a:p>
            <a:pPr algn="ctr">
              <a:lnSpc>
                <a:spcPts val="5340"/>
              </a:lnSpc>
            </a:pPr>
            <a:r>
              <a:rPr lang="en-US" sz="269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►No es una tábula rasa al nacer</a:t>
            </a:r>
          </a:p>
          <a:p>
            <a:pPr algn="ctr">
              <a:lnSpc>
                <a:spcPts val="5340"/>
              </a:lnSpc>
            </a:pPr>
            <a:endParaRPr lang="en-US" sz="2697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3776"/>
              </a:lnSpc>
              <a:spcBef>
                <a:spcPct val="0"/>
              </a:spcBef>
            </a:pPr>
            <a:endParaRPr lang="en-US" sz="2697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3776"/>
              </a:lnSpc>
              <a:spcBef>
                <a:spcPct val="0"/>
              </a:spcBef>
            </a:pPr>
            <a:endParaRPr lang="en-US" sz="2697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3776"/>
              </a:lnSpc>
              <a:spcBef>
                <a:spcPct val="0"/>
              </a:spcBef>
            </a:pPr>
            <a:endParaRPr lang="en-US" sz="2697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1164" y="665820"/>
            <a:ext cx="679774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-280">
                <a:solidFill>
                  <a:srgbClr val="000000"/>
                </a:solidFill>
                <a:latin typeface="Balabeloo"/>
                <a:ea typeface="Balabeloo"/>
                <a:cs typeface="Balabeloo"/>
                <a:sym typeface="Balabeloo"/>
              </a:rPr>
              <a:t>VÍNCULO PRENATAL</a:t>
            </a:r>
          </a:p>
        </p:txBody>
      </p:sp>
      <p:sp>
        <p:nvSpPr>
          <p:cNvPr id="4" name="TextBox 4"/>
          <p:cNvSpPr txBox="1"/>
          <p:nvPr/>
        </p:nvSpPr>
        <p:spPr>
          <a:xfrm rot="-6250">
            <a:off x="1162780" y="1744961"/>
            <a:ext cx="459976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-355">
                <a:solidFill>
                  <a:srgbClr val="FDB3FD"/>
                </a:solidFill>
                <a:latin typeface="Balabeloo"/>
                <a:ea typeface="Balabeloo"/>
                <a:cs typeface="Balabeloo"/>
                <a:sym typeface="Balabeloo"/>
              </a:rPr>
              <a:t>COMUNICACIÓN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74422" y="3437500"/>
            <a:ext cx="9356823" cy="2658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1"/>
              </a:lnSpc>
            </a:pPr>
            <a:r>
              <a:rPr lang="en-US" sz="7223" b="1">
                <a:solidFill>
                  <a:srgbClr val="E0FECA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 TRAUMA- </a:t>
            </a:r>
          </a:p>
          <a:p>
            <a:pPr algn="ctr">
              <a:lnSpc>
                <a:spcPts val="6861"/>
              </a:lnSpc>
            </a:pPr>
            <a:r>
              <a:rPr lang="en-US" sz="7223" b="1">
                <a:solidFill>
                  <a:srgbClr val="FFFFFF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VENTANA DE TOLERANCIA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67439" y="2300810"/>
            <a:ext cx="4553122" cy="5685380"/>
          </a:xfrm>
          <a:custGeom>
            <a:avLst/>
            <a:gdLst/>
            <a:ahLst/>
            <a:cxnLst/>
            <a:rect l="l" t="t" r="r" b="b"/>
            <a:pathLst>
              <a:path w="4553122" h="5685380">
                <a:moveTo>
                  <a:pt x="0" y="0"/>
                </a:moveTo>
                <a:lnTo>
                  <a:pt x="4553122" y="0"/>
                </a:lnTo>
                <a:lnTo>
                  <a:pt x="4553122" y="5685380"/>
                </a:lnTo>
                <a:lnTo>
                  <a:pt x="0" y="5685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25988" y="1631392"/>
            <a:ext cx="12432241" cy="7024216"/>
          </a:xfrm>
          <a:custGeom>
            <a:avLst/>
            <a:gdLst/>
            <a:ahLst/>
            <a:cxnLst/>
            <a:rect l="l" t="t" r="r" b="b"/>
            <a:pathLst>
              <a:path w="12432241" h="7024216">
                <a:moveTo>
                  <a:pt x="0" y="0"/>
                </a:moveTo>
                <a:lnTo>
                  <a:pt x="12432242" y="0"/>
                </a:lnTo>
                <a:lnTo>
                  <a:pt x="12432242" y="7024216"/>
                </a:lnTo>
                <a:lnTo>
                  <a:pt x="0" y="702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5632" y="1448476"/>
            <a:ext cx="3617364" cy="2934587"/>
          </a:xfrm>
          <a:custGeom>
            <a:avLst/>
            <a:gdLst/>
            <a:ahLst/>
            <a:cxnLst/>
            <a:rect l="l" t="t" r="r" b="b"/>
            <a:pathLst>
              <a:path w="3617364" h="2934587">
                <a:moveTo>
                  <a:pt x="0" y="0"/>
                </a:moveTo>
                <a:lnTo>
                  <a:pt x="3617365" y="0"/>
                </a:lnTo>
                <a:lnTo>
                  <a:pt x="3617365" y="2934587"/>
                </a:lnTo>
                <a:lnTo>
                  <a:pt x="0" y="2934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2668" y="1473291"/>
            <a:ext cx="3900414" cy="3393360"/>
          </a:xfrm>
          <a:custGeom>
            <a:avLst/>
            <a:gdLst/>
            <a:ahLst/>
            <a:cxnLst/>
            <a:rect l="l" t="t" r="r" b="b"/>
            <a:pathLst>
              <a:path w="3900414" h="3393360">
                <a:moveTo>
                  <a:pt x="0" y="0"/>
                </a:moveTo>
                <a:lnTo>
                  <a:pt x="3900414" y="0"/>
                </a:lnTo>
                <a:lnTo>
                  <a:pt x="3900414" y="3393360"/>
                </a:lnTo>
                <a:lnTo>
                  <a:pt x="0" y="3393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12661" y="6194152"/>
            <a:ext cx="4133758" cy="3064148"/>
          </a:xfrm>
          <a:custGeom>
            <a:avLst/>
            <a:gdLst/>
            <a:ahLst/>
            <a:cxnLst/>
            <a:rect l="l" t="t" r="r" b="b"/>
            <a:pathLst>
              <a:path w="4133758" h="3064148">
                <a:moveTo>
                  <a:pt x="0" y="0"/>
                </a:moveTo>
                <a:lnTo>
                  <a:pt x="4133758" y="0"/>
                </a:lnTo>
                <a:lnTo>
                  <a:pt x="4133758" y="3064148"/>
                </a:lnTo>
                <a:lnTo>
                  <a:pt x="0" y="3064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71879" y="1206683"/>
            <a:ext cx="3621907" cy="3418174"/>
          </a:xfrm>
          <a:custGeom>
            <a:avLst/>
            <a:gdLst/>
            <a:ahLst/>
            <a:cxnLst/>
            <a:rect l="l" t="t" r="r" b="b"/>
            <a:pathLst>
              <a:path w="3621907" h="3418174">
                <a:moveTo>
                  <a:pt x="0" y="0"/>
                </a:moveTo>
                <a:lnTo>
                  <a:pt x="3621907" y="0"/>
                </a:lnTo>
                <a:lnTo>
                  <a:pt x="3621907" y="3418174"/>
                </a:lnTo>
                <a:lnTo>
                  <a:pt x="0" y="341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6626" y="5823075"/>
            <a:ext cx="3439525" cy="3435225"/>
          </a:xfrm>
          <a:custGeom>
            <a:avLst/>
            <a:gdLst/>
            <a:ahLst/>
            <a:cxnLst/>
            <a:rect l="l" t="t" r="r" b="b"/>
            <a:pathLst>
              <a:path w="3439525" h="3435225">
                <a:moveTo>
                  <a:pt x="0" y="0"/>
                </a:moveTo>
                <a:lnTo>
                  <a:pt x="3439525" y="0"/>
                </a:lnTo>
                <a:lnTo>
                  <a:pt x="3439525" y="3435225"/>
                </a:lnTo>
                <a:lnTo>
                  <a:pt x="0" y="3435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7638" y="2259481"/>
            <a:ext cx="7031901" cy="96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8"/>
              </a:lnSpc>
            </a:pPr>
            <a:r>
              <a:rPr lang="en-US" sz="7148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Maltrato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162013" y="1538663"/>
            <a:ext cx="6853967" cy="2342154"/>
            <a:chOff x="0" y="0"/>
            <a:chExt cx="2137575" cy="7304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575" cy="730457"/>
            </a:xfrm>
            <a:custGeom>
              <a:avLst/>
              <a:gdLst/>
              <a:ahLst/>
              <a:cxnLst/>
              <a:rect l="l" t="t" r="r" b="b"/>
              <a:pathLst>
                <a:path w="2137575" h="730457">
                  <a:moveTo>
                    <a:pt x="59866" y="0"/>
                  </a:moveTo>
                  <a:lnTo>
                    <a:pt x="2077708" y="0"/>
                  </a:lnTo>
                  <a:cubicBezTo>
                    <a:pt x="2110772" y="0"/>
                    <a:pt x="2137575" y="26803"/>
                    <a:pt x="2137575" y="59866"/>
                  </a:cubicBezTo>
                  <a:lnTo>
                    <a:pt x="2137575" y="670591"/>
                  </a:lnTo>
                  <a:cubicBezTo>
                    <a:pt x="2137575" y="686468"/>
                    <a:pt x="2131267" y="701696"/>
                    <a:pt x="2120040" y="712923"/>
                  </a:cubicBezTo>
                  <a:cubicBezTo>
                    <a:pt x="2108813" y="724150"/>
                    <a:pt x="2093586" y="730457"/>
                    <a:pt x="2077708" y="730457"/>
                  </a:cubicBezTo>
                  <a:lnTo>
                    <a:pt x="59866" y="730457"/>
                  </a:lnTo>
                  <a:cubicBezTo>
                    <a:pt x="26803" y="730457"/>
                    <a:pt x="0" y="703654"/>
                    <a:pt x="0" y="670591"/>
                  </a:cubicBezTo>
                  <a:lnTo>
                    <a:pt x="0" y="59866"/>
                  </a:lnTo>
                  <a:cubicBezTo>
                    <a:pt x="0" y="43989"/>
                    <a:pt x="6307" y="28762"/>
                    <a:pt x="17534" y="17534"/>
                  </a:cubicBezTo>
                  <a:cubicBezTo>
                    <a:pt x="28762" y="6307"/>
                    <a:pt x="43989" y="0"/>
                    <a:pt x="59866" y="0"/>
                  </a:cubicBezTo>
                  <a:close/>
                </a:path>
              </a:pathLst>
            </a:custGeom>
            <a:solidFill>
              <a:srgbClr val="FFFBF9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575" cy="768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62013" y="4002182"/>
            <a:ext cx="6853967" cy="2342154"/>
            <a:chOff x="0" y="0"/>
            <a:chExt cx="2137575" cy="730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37575" cy="730457"/>
            </a:xfrm>
            <a:custGeom>
              <a:avLst/>
              <a:gdLst/>
              <a:ahLst/>
              <a:cxnLst/>
              <a:rect l="l" t="t" r="r" b="b"/>
              <a:pathLst>
                <a:path w="2137575" h="730457">
                  <a:moveTo>
                    <a:pt x="59866" y="0"/>
                  </a:moveTo>
                  <a:lnTo>
                    <a:pt x="2077708" y="0"/>
                  </a:lnTo>
                  <a:cubicBezTo>
                    <a:pt x="2110772" y="0"/>
                    <a:pt x="2137575" y="26803"/>
                    <a:pt x="2137575" y="59866"/>
                  </a:cubicBezTo>
                  <a:lnTo>
                    <a:pt x="2137575" y="670591"/>
                  </a:lnTo>
                  <a:cubicBezTo>
                    <a:pt x="2137575" y="686468"/>
                    <a:pt x="2131267" y="701696"/>
                    <a:pt x="2120040" y="712923"/>
                  </a:cubicBezTo>
                  <a:cubicBezTo>
                    <a:pt x="2108813" y="724150"/>
                    <a:pt x="2093586" y="730457"/>
                    <a:pt x="2077708" y="730457"/>
                  </a:cubicBezTo>
                  <a:lnTo>
                    <a:pt x="59866" y="730457"/>
                  </a:lnTo>
                  <a:cubicBezTo>
                    <a:pt x="26803" y="730457"/>
                    <a:pt x="0" y="703654"/>
                    <a:pt x="0" y="670591"/>
                  </a:cubicBezTo>
                  <a:lnTo>
                    <a:pt x="0" y="59866"/>
                  </a:lnTo>
                  <a:cubicBezTo>
                    <a:pt x="0" y="43989"/>
                    <a:pt x="6307" y="28762"/>
                    <a:pt x="17534" y="17534"/>
                  </a:cubicBezTo>
                  <a:cubicBezTo>
                    <a:pt x="28762" y="6307"/>
                    <a:pt x="43989" y="0"/>
                    <a:pt x="59866" y="0"/>
                  </a:cubicBezTo>
                  <a:close/>
                </a:path>
              </a:pathLst>
            </a:custGeom>
            <a:solidFill>
              <a:srgbClr val="FFFBF9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37575" cy="768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162013" y="6468178"/>
            <a:ext cx="6853967" cy="2342154"/>
            <a:chOff x="0" y="0"/>
            <a:chExt cx="2137575" cy="7304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37575" cy="730457"/>
            </a:xfrm>
            <a:custGeom>
              <a:avLst/>
              <a:gdLst/>
              <a:ahLst/>
              <a:cxnLst/>
              <a:rect l="l" t="t" r="r" b="b"/>
              <a:pathLst>
                <a:path w="2137575" h="730457">
                  <a:moveTo>
                    <a:pt x="59866" y="0"/>
                  </a:moveTo>
                  <a:lnTo>
                    <a:pt x="2077708" y="0"/>
                  </a:lnTo>
                  <a:cubicBezTo>
                    <a:pt x="2110772" y="0"/>
                    <a:pt x="2137575" y="26803"/>
                    <a:pt x="2137575" y="59866"/>
                  </a:cubicBezTo>
                  <a:lnTo>
                    <a:pt x="2137575" y="670591"/>
                  </a:lnTo>
                  <a:cubicBezTo>
                    <a:pt x="2137575" y="686468"/>
                    <a:pt x="2131267" y="701696"/>
                    <a:pt x="2120040" y="712923"/>
                  </a:cubicBezTo>
                  <a:cubicBezTo>
                    <a:pt x="2108813" y="724150"/>
                    <a:pt x="2093586" y="730457"/>
                    <a:pt x="2077708" y="730457"/>
                  </a:cubicBezTo>
                  <a:lnTo>
                    <a:pt x="59866" y="730457"/>
                  </a:lnTo>
                  <a:cubicBezTo>
                    <a:pt x="26803" y="730457"/>
                    <a:pt x="0" y="703654"/>
                    <a:pt x="0" y="670591"/>
                  </a:cubicBezTo>
                  <a:lnTo>
                    <a:pt x="0" y="59866"/>
                  </a:lnTo>
                  <a:cubicBezTo>
                    <a:pt x="0" y="43989"/>
                    <a:pt x="6307" y="28762"/>
                    <a:pt x="17534" y="17534"/>
                  </a:cubicBezTo>
                  <a:cubicBezTo>
                    <a:pt x="28762" y="6307"/>
                    <a:pt x="43989" y="0"/>
                    <a:pt x="59866" y="0"/>
                  </a:cubicBezTo>
                  <a:close/>
                </a:path>
              </a:pathLst>
            </a:custGeom>
            <a:solidFill>
              <a:srgbClr val="FFFBF9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37575" cy="768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56653" y="7154432"/>
            <a:ext cx="1831939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9000" u="none" strike="noStrike" spc="-864">
                <a:solidFill>
                  <a:srgbClr val="3B3B3B"/>
                </a:solidFill>
                <a:latin typeface="Inter Light"/>
                <a:ea typeface="Inter Light"/>
                <a:cs typeface="Inter Light"/>
                <a:sym typeface="Inter Light"/>
              </a:rPr>
              <a:t>03.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56653" y="4688437"/>
            <a:ext cx="1831939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9000" u="none" strike="noStrike" spc="-864">
                <a:solidFill>
                  <a:srgbClr val="3B3B3B"/>
                </a:solidFill>
                <a:latin typeface="Inter Light"/>
                <a:ea typeface="Inter Light"/>
                <a:cs typeface="Inter Light"/>
                <a:sym typeface="Inter Light"/>
              </a:rPr>
              <a:t>02.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56653" y="2251487"/>
            <a:ext cx="1831939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9000" u="none" strike="noStrike" spc="-864">
                <a:solidFill>
                  <a:srgbClr val="3B3B3B"/>
                </a:solidFill>
                <a:latin typeface="Inter Light"/>
                <a:ea typeface="Inter Light"/>
                <a:cs typeface="Inter Light"/>
                <a:sym typeface="Inter Light"/>
              </a:rPr>
              <a:t>01.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88593" y="1916943"/>
            <a:ext cx="394545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</a:pPr>
            <a:r>
              <a:rPr lang="en-US" sz="3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Introducción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88593" y="4350703"/>
            <a:ext cx="394545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</a:pPr>
            <a:r>
              <a:rPr lang="en-US" sz="3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Factores de riesgo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88593" y="6811061"/>
            <a:ext cx="394545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</a:pPr>
            <a:r>
              <a:rPr lang="en-US" sz="3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Consecuencias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8791" y="1095375"/>
            <a:ext cx="8915494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TRAUMA INTERGENERACIONAL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99206" y="3044508"/>
            <a:ext cx="14089588" cy="533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38"/>
              </a:lnSpc>
            </a:pPr>
            <a:r>
              <a:rPr lang="en-US" sz="3100" spc="-297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Los padres con traumas infantiles no resueltos pueden carecer de una narrativa coherente sobre su pasado, lo que conduce a: </a:t>
            </a:r>
          </a:p>
          <a:p>
            <a:pPr marL="669294" lvl="1" indent="-334647" algn="l">
              <a:lnSpc>
                <a:spcPts val="6138"/>
              </a:lnSpc>
              <a:buFont typeface="Arial"/>
              <a:buChar char="•"/>
            </a:pPr>
            <a:r>
              <a:rPr lang="en-US" sz="3100" spc="-297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Menor capacidad para ser conscientes del modo en el que sus emociones y acciones repercuten en sus hijos. </a:t>
            </a:r>
          </a:p>
          <a:p>
            <a:pPr marL="669294" lvl="1" indent="-334647" algn="l">
              <a:lnSpc>
                <a:spcPts val="6138"/>
              </a:lnSpc>
              <a:buFont typeface="Arial"/>
              <a:buChar char="•"/>
            </a:pPr>
            <a:r>
              <a:rPr lang="en-US" sz="3100" spc="-297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•Deterioro de la sintonía y mayor probabilidad de negligencia </a:t>
            </a:r>
          </a:p>
          <a:p>
            <a:pPr marL="669294" lvl="1" indent="-334647" algn="l">
              <a:lnSpc>
                <a:spcPts val="6138"/>
              </a:lnSpc>
              <a:buFont typeface="Arial"/>
              <a:buChar char="•"/>
            </a:pPr>
            <a:r>
              <a:rPr lang="en-US" sz="3100" spc="-297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•Puede ser desencadenado por las necesidades emocionales o la angustia de los niños, lo que lleva a una reactividad emocional o física o al maltrato.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63036" y="4150995"/>
            <a:ext cx="14361928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b="1">
                <a:solidFill>
                  <a:srgbClr val="FFFBF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Consecuencias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91538" y="933450"/>
            <a:ext cx="10492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spc="-46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2764482"/>
            <a:ext cx="16230600" cy="5688267"/>
            <a:chOff x="0" y="0"/>
            <a:chExt cx="21640800" cy="7584356"/>
          </a:xfrm>
        </p:grpSpPr>
        <p:sp>
          <p:nvSpPr>
            <p:cNvPr id="4" name="TextBox 4"/>
            <p:cNvSpPr txBox="1"/>
            <p:nvPr/>
          </p:nvSpPr>
          <p:spPr>
            <a:xfrm>
              <a:off x="88920" y="4548064"/>
              <a:ext cx="21551880" cy="3036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77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1000"/>
              <a:ext cx="21551880" cy="513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39"/>
                </a:lnSpc>
              </a:pPr>
              <a:r>
                <a:rPr lang="en-US" sz="8199">
                  <a:solidFill>
                    <a:srgbClr val="F6E4AA"/>
                  </a:solidFill>
                  <a:latin typeface="Handelson Three"/>
                  <a:ea typeface="Handelson Three"/>
                  <a:cs typeface="Handelson Three"/>
                  <a:sym typeface="Handelson Three"/>
                </a:rPr>
                <a:t>Si hay abandono, negligencia, abuso emocional, físico o sexual se producen alteraciones en el neurodesarrollo, predisposición a estados de funcionamiento no integrados con repercusión en la salud psíquica y física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04386" y="1864097"/>
            <a:ext cx="12656860" cy="589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►Durante la </a:t>
            </a:r>
            <a:r>
              <a:rPr lang="en-US" sz="3000">
                <a:solidFill>
                  <a:srgbClr val="EC7D84"/>
                </a:solidFill>
                <a:latin typeface="Inter"/>
                <a:ea typeface="Inter"/>
                <a:cs typeface="Inter"/>
                <a:sym typeface="Inter"/>
              </a:rPr>
              <a:t>vida intrauterina el bebé se impregna de todas las influencias que recibe,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las sensoriales, más de cuerpo (acústica, gustativa, olfativa, táctil, visual) y las afectivas (pensamientos, sentimientos y emociones de la madre) </a:t>
            </a:r>
            <a:r>
              <a:rPr lang="en-US" sz="3000">
                <a:solidFill>
                  <a:srgbClr val="EC7D84"/>
                </a:solidFill>
                <a:latin typeface="Inter"/>
                <a:ea typeface="Inter"/>
                <a:cs typeface="Inter"/>
                <a:sym typeface="Inter"/>
              </a:rPr>
              <a:t>y “graba” la información que perdura años después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algn="ctr">
              <a:lnSpc>
                <a:spcPts val="513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►Hay una memoria implícita y otra explícita. Las </a:t>
            </a:r>
            <a:r>
              <a:rPr lang="en-US" sz="3000">
                <a:solidFill>
                  <a:srgbClr val="EC7D84"/>
                </a:solidFill>
                <a:latin typeface="Inter"/>
                <a:ea typeface="Inter"/>
                <a:cs typeface="Inter"/>
                <a:sym typeface="Inter"/>
              </a:rPr>
              <a:t>memorias del cuerpo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van a ser la base sobre la que vamos a construir la narración de nuestras vidas y nuestras relaciones.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74609" y="6654988"/>
            <a:ext cx="2729777" cy="3133173"/>
          </a:xfrm>
          <a:custGeom>
            <a:avLst/>
            <a:gdLst/>
            <a:ahLst/>
            <a:cxnLst/>
            <a:rect l="l" t="t" r="r" b="b"/>
            <a:pathLst>
              <a:path w="2729777" h="3133173">
                <a:moveTo>
                  <a:pt x="0" y="0"/>
                </a:moveTo>
                <a:lnTo>
                  <a:pt x="2729777" y="0"/>
                </a:lnTo>
                <a:lnTo>
                  <a:pt x="2729777" y="3133172"/>
                </a:lnTo>
                <a:lnTo>
                  <a:pt x="0" y="3133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8133" y="2380790"/>
            <a:ext cx="10891733" cy="43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2"/>
              </a:lnSpc>
            </a:pPr>
            <a:endParaRPr/>
          </a:p>
          <a:p>
            <a:pPr algn="ctr">
              <a:lnSpc>
                <a:spcPts val="6050"/>
              </a:lnSpc>
            </a:pPr>
            <a:r>
              <a:rPr lang="en-US" sz="4763" spc="-95">
                <a:solidFill>
                  <a:srgbClr val="027361"/>
                </a:solidFill>
                <a:latin typeface="Architype Tschichold"/>
                <a:ea typeface="Architype Tschichold"/>
                <a:cs typeface="Architype Tschichold"/>
                <a:sym typeface="Architype Tschichold"/>
              </a:rPr>
              <a:t>El período intrauterino es el período más plástico de nuestra vida y la etapa en el que el ser humano será más vulnerable tanto a influencias positivas como negativas </a:t>
            </a:r>
          </a:p>
          <a:p>
            <a:pPr algn="ctr">
              <a:lnSpc>
                <a:spcPts val="5597"/>
              </a:lnSpc>
            </a:pPr>
            <a:endParaRPr lang="en-US" sz="4763" spc="-95">
              <a:solidFill>
                <a:srgbClr val="027361"/>
              </a:solidFill>
              <a:latin typeface="Architype Tschichold"/>
              <a:ea typeface="Architype Tschichold"/>
              <a:cs typeface="Architype Tschichold"/>
              <a:sym typeface="Architype Tschich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94563" y="2618887"/>
            <a:ext cx="12303651" cy="714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1962" lvl="1" indent="-310981" algn="l">
              <a:lnSpc>
                <a:spcPts val="4033"/>
              </a:lnSpc>
              <a:buFont typeface="Arial"/>
              <a:buChar char="•"/>
            </a:pPr>
            <a:r>
              <a:rPr lang="en-US" sz="28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Los </a:t>
            </a:r>
            <a:r>
              <a:rPr lang="en-US" sz="288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efectos psicológicos son más severos</a:t>
            </a:r>
            <a:r>
              <a:rPr lang="en-US" sz="28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si el trauma es generado por el ser humano, perpetrado por una figura de apego, con crueldad y en la infancia</a:t>
            </a:r>
          </a:p>
          <a:p>
            <a:pPr marL="621962" lvl="1" indent="-310981" algn="l">
              <a:lnSpc>
                <a:spcPts val="4033"/>
              </a:lnSpc>
              <a:buFont typeface="Arial"/>
              <a:buChar char="•"/>
            </a:pPr>
            <a:r>
              <a:rPr lang="en-US" sz="28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Los traumas de apego no son solo </a:t>
            </a:r>
            <a:r>
              <a:rPr lang="en-US" sz="288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visibles</a:t>
            </a:r>
            <a:r>
              <a:rPr lang="en-US" sz="28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(abandonos, violencia…), son </a:t>
            </a:r>
            <a:r>
              <a:rPr lang="en-US" sz="288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audibles</a:t>
            </a:r>
            <a:r>
              <a:rPr lang="en-US" sz="28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(la comunicación)</a:t>
            </a:r>
          </a:p>
          <a:p>
            <a:pPr marL="621962" lvl="1" indent="-310981" algn="l">
              <a:lnSpc>
                <a:spcPts val="4033"/>
              </a:lnSpc>
              <a:buFont typeface="Arial"/>
              <a:buChar char="•"/>
            </a:pPr>
            <a:r>
              <a:rPr lang="en-US" sz="288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Experiencia temprana</a:t>
            </a:r>
            <a:r>
              <a:rPr lang="en-US" sz="28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: registrada en un tipo de memoria implícita o procedimental no consciente . Nuestros primeros recuerdos no son verbales ni se almacenan como imágenes, son </a:t>
            </a:r>
            <a:r>
              <a:rPr lang="en-US" sz="2880">
                <a:solidFill>
                  <a:srgbClr val="0FB8CE"/>
                </a:solidFill>
                <a:latin typeface="Inter"/>
                <a:ea typeface="Inter"/>
                <a:cs typeface="Inter"/>
                <a:sym typeface="Inter"/>
              </a:rPr>
              <a:t>patrones motores y sensaciones</a:t>
            </a:r>
            <a:r>
              <a:rPr lang="en-US" sz="28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Estos planos de nuestras primeras relaciones se presentan como activación psicofisiológica y emoción</a:t>
            </a:r>
          </a:p>
          <a:p>
            <a:pPr algn="l">
              <a:lnSpc>
                <a:spcPts val="4033"/>
              </a:lnSpc>
              <a:spcBef>
                <a:spcPct val="0"/>
              </a:spcBef>
            </a:pPr>
            <a:endParaRPr lang="en-US" sz="288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3193"/>
              </a:lnSpc>
              <a:spcBef>
                <a:spcPct val="0"/>
              </a:spcBef>
            </a:pPr>
            <a:endParaRPr lang="en-US" sz="288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3193"/>
              </a:lnSpc>
              <a:spcBef>
                <a:spcPct val="0"/>
              </a:spcBef>
            </a:pPr>
            <a:endParaRPr lang="en-US" sz="288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2213"/>
              </a:lnSpc>
              <a:spcBef>
                <a:spcPct val="0"/>
              </a:spcBef>
            </a:pPr>
            <a:endParaRPr lang="en-US" sz="288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1940" y="1247775"/>
            <a:ext cx="4185322" cy="104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7"/>
              </a:lnSpc>
            </a:pPr>
            <a:r>
              <a:rPr lang="en-US" sz="8283" spc="-124">
                <a:solidFill>
                  <a:srgbClr val="FFFFFF"/>
                </a:solidFill>
                <a:latin typeface="Janmeid"/>
                <a:ea typeface="Janmeid"/>
                <a:cs typeface="Janmeid"/>
                <a:sym typeface="Janmeid"/>
              </a:rPr>
              <a:t>TRAUMA</a:t>
            </a:r>
          </a:p>
        </p:txBody>
      </p:sp>
      <p:sp>
        <p:nvSpPr>
          <p:cNvPr id="4" name="Freeform 4"/>
          <p:cNvSpPr/>
          <p:nvPr/>
        </p:nvSpPr>
        <p:spPr>
          <a:xfrm>
            <a:off x="14498214" y="6512017"/>
            <a:ext cx="3789786" cy="3774983"/>
          </a:xfrm>
          <a:custGeom>
            <a:avLst/>
            <a:gdLst/>
            <a:ahLst/>
            <a:cxnLst/>
            <a:rect l="l" t="t" r="r" b="b"/>
            <a:pathLst>
              <a:path w="3789786" h="3774983">
                <a:moveTo>
                  <a:pt x="0" y="0"/>
                </a:moveTo>
                <a:lnTo>
                  <a:pt x="3789786" y="0"/>
                </a:lnTo>
                <a:lnTo>
                  <a:pt x="3789786" y="3774983"/>
                </a:lnTo>
                <a:lnTo>
                  <a:pt x="0" y="3774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11386" y="748487"/>
            <a:ext cx="5099426" cy="3305432"/>
            <a:chOff x="0" y="0"/>
            <a:chExt cx="1788415" cy="1159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8415" cy="1159245"/>
            </a:xfrm>
            <a:custGeom>
              <a:avLst/>
              <a:gdLst/>
              <a:ahLst/>
              <a:cxnLst/>
              <a:rect l="l" t="t" r="r" b="b"/>
              <a:pathLst>
                <a:path w="1788415" h="1159245">
                  <a:moveTo>
                    <a:pt x="80464" y="0"/>
                  </a:moveTo>
                  <a:lnTo>
                    <a:pt x="1707951" y="0"/>
                  </a:lnTo>
                  <a:cubicBezTo>
                    <a:pt x="1729291" y="0"/>
                    <a:pt x="1749758" y="8477"/>
                    <a:pt x="1764848" y="23567"/>
                  </a:cubicBezTo>
                  <a:cubicBezTo>
                    <a:pt x="1779937" y="38657"/>
                    <a:pt x="1788415" y="59124"/>
                    <a:pt x="1788415" y="80464"/>
                  </a:cubicBezTo>
                  <a:lnTo>
                    <a:pt x="1788415" y="1078781"/>
                  </a:lnTo>
                  <a:cubicBezTo>
                    <a:pt x="1788415" y="1100121"/>
                    <a:pt x="1779937" y="1120587"/>
                    <a:pt x="1764848" y="1135677"/>
                  </a:cubicBezTo>
                  <a:cubicBezTo>
                    <a:pt x="1749758" y="1150767"/>
                    <a:pt x="1729291" y="1159245"/>
                    <a:pt x="1707951" y="1159245"/>
                  </a:cubicBezTo>
                  <a:lnTo>
                    <a:pt x="80464" y="1159245"/>
                  </a:lnTo>
                  <a:cubicBezTo>
                    <a:pt x="59124" y="1159245"/>
                    <a:pt x="38657" y="1150767"/>
                    <a:pt x="23567" y="1135677"/>
                  </a:cubicBezTo>
                  <a:cubicBezTo>
                    <a:pt x="8477" y="1120587"/>
                    <a:pt x="0" y="1100121"/>
                    <a:pt x="0" y="1078781"/>
                  </a:cubicBezTo>
                  <a:lnTo>
                    <a:pt x="0" y="80464"/>
                  </a:lnTo>
                  <a:cubicBezTo>
                    <a:pt x="0" y="59124"/>
                    <a:pt x="8477" y="38657"/>
                    <a:pt x="23567" y="23567"/>
                  </a:cubicBezTo>
                  <a:cubicBezTo>
                    <a:pt x="38657" y="8477"/>
                    <a:pt x="59124" y="0"/>
                    <a:pt x="80464" y="0"/>
                  </a:cubicBezTo>
                  <a:close/>
                </a:path>
              </a:pathLst>
            </a:custGeom>
            <a:solidFill>
              <a:srgbClr val="F6E4A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88415" cy="119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01172" y="6342511"/>
            <a:ext cx="5124993" cy="3409480"/>
            <a:chOff x="0" y="0"/>
            <a:chExt cx="1797381" cy="11957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97381" cy="1195735"/>
            </a:xfrm>
            <a:custGeom>
              <a:avLst/>
              <a:gdLst/>
              <a:ahLst/>
              <a:cxnLst/>
              <a:rect l="l" t="t" r="r" b="b"/>
              <a:pathLst>
                <a:path w="1797381" h="1195735">
                  <a:moveTo>
                    <a:pt x="80063" y="0"/>
                  </a:moveTo>
                  <a:lnTo>
                    <a:pt x="1717318" y="0"/>
                  </a:lnTo>
                  <a:cubicBezTo>
                    <a:pt x="1738552" y="0"/>
                    <a:pt x="1758917" y="8435"/>
                    <a:pt x="1773931" y="23450"/>
                  </a:cubicBezTo>
                  <a:cubicBezTo>
                    <a:pt x="1788946" y="38465"/>
                    <a:pt x="1797381" y="58829"/>
                    <a:pt x="1797381" y="80063"/>
                  </a:cubicBezTo>
                  <a:lnTo>
                    <a:pt x="1797381" y="1115673"/>
                  </a:lnTo>
                  <a:cubicBezTo>
                    <a:pt x="1797381" y="1136907"/>
                    <a:pt x="1788946" y="1157271"/>
                    <a:pt x="1773931" y="1172286"/>
                  </a:cubicBezTo>
                  <a:cubicBezTo>
                    <a:pt x="1758917" y="1187300"/>
                    <a:pt x="1738552" y="1195735"/>
                    <a:pt x="1717318" y="1195735"/>
                  </a:cubicBezTo>
                  <a:lnTo>
                    <a:pt x="80063" y="1195735"/>
                  </a:lnTo>
                  <a:cubicBezTo>
                    <a:pt x="35845" y="1195735"/>
                    <a:pt x="0" y="1159890"/>
                    <a:pt x="0" y="1115673"/>
                  </a:cubicBezTo>
                  <a:lnTo>
                    <a:pt x="0" y="80063"/>
                  </a:lnTo>
                  <a:cubicBezTo>
                    <a:pt x="0" y="35845"/>
                    <a:pt x="35845" y="0"/>
                    <a:pt x="80063" y="0"/>
                  </a:cubicBezTo>
                  <a:close/>
                </a:path>
              </a:pathLst>
            </a:custGeom>
            <a:solidFill>
              <a:srgbClr val="F8DBC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97381" cy="1233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495119" y="4405761"/>
            <a:ext cx="5297761" cy="136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MALTRATO EN LA INFANCIA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55518" y="1940193"/>
            <a:ext cx="4011163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9"/>
              </a:lnSpc>
              <a:spcBef>
                <a:spcPct val="0"/>
              </a:spcBef>
            </a:pPr>
            <a:r>
              <a:rPr lang="en-US" sz="3999" b="1" spc="-383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Falta de integración vertical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01167" y="7586241"/>
            <a:ext cx="4011163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9"/>
              </a:lnSpc>
              <a:spcBef>
                <a:spcPct val="0"/>
              </a:spcBef>
            </a:pPr>
            <a:r>
              <a:rPr lang="en-US" sz="3999" b="1" spc="-383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Falta de integración horizontal</a:t>
            </a:r>
          </a:p>
        </p:txBody>
      </p:sp>
      <p:sp>
        <p:nvSpPr>
          <p:cNvPr id="11" name="Freeform 11"/>
          <p:cNvSpPr/>
          <p:nvPr/>
        </p:nvSpPr>
        <p:spPr>
          <a:xfrm rot="3209977">
            <a:off x="10184899" y="6177109"/>
            <a:ext cx="736610" cy="330805"/>
          </a:xfrm>
          <a:custGeom>
            <a:avLst/>
            <a:gdLst/>
            <a:ahLst/>
            <a:cxnLst/>
            <a:rect l="l" t="t" r="r" b="b"/>
            <a:pathLst>
              <a:path w="736610" h="330805">
                <a:moveTo>
                  <a:pt x="0" y="0"/>
                </a:moveTo>
                <a:lnTo>
                  <a:pt x="736609" y="0"/>
                </a:lnTo>
                <a:lnTo>
                  <a:pt x="736609" y="330804"/>
                </a:lnTo>
                <a:lnTo>
                  <a:pt x="0" y="33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590022">
            <a:off x="7450413" y="3788760"/>
            <a:ext cx="736610" cy="330805"/>
          </a:xfrm>
          <a:custGeom>
            <a:avLst/>
            <a:gdLst/>
            <a:ahLst/>
            <a:cxnLst/>
            <a:rect l="l" t="t" r="r" b="b"/>
            <a:pathLst>
              <a:path w="736610" h="330805">
                <a:moveTo>
                  <a:pt x="0" y="0"/>
                </a:moveTo>
                <a:lnTo>
                  <a:pt x="736609" y="0"/>
                </a:lnTo>
                <a:lnTo>
                  <a:pt x="736609" y="330805"/>
                </a:lnTo>
                <a:lnTo>
                  <a:pt x="0" y="330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86470" y="9494818"/>
            <a:ext cx="4221807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“Cerebros modeando otros cerebros” (R.Benito)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22567" y="3274761"/>
            <a:ext cx="10544750" cy="3518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Lo que sucede interpersonalmente en especial en la infancia, se incorpora a la mente, y desde allí imprime su sello en la vida emocional, en la vida de relación y en la personalidad</a:t>
            </a:r>
          </a:p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(I. DiBartolo)</a:t>
            </a:r>
          </a:p>
          <a:p>
            <a:pPr algn="ctr">
              <a:lnSpc>
                <a:spcPts val="5626"/>
              </a:lnSpc>
            </a:pPr>
            <a:endParaRPr lang="en-US" sz="2900">
              <a:solidFill>
                <a:srgbClr val="3B3B3B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522057" y="-680572"/>
            <a:ext cx="3720646" cy="2229717"/>
          </a:xfrm>
          <a:custGeom>
            <a:avLst/>
            <a:gdLst/>
            <a:ahLst/>
            <a:cxnLst/>
            <a:rect l="l" t="t" r="r" b="b"/>
            <a:pathLst>
              <a:path w="3720646" h="2229717">
                <a:moveTo>
                  <a:pt x="0" y="0"/>
                </a:moveTo>
                <a:lnTo>
                  <a:pt x="3720646" y="0"/>
                </a:lnTo>
                <a:lnTo>
                  <a:pt x="3720646" y="2229717"/>
                </a:lnTo>
                <a:lnTo>
                  <a:pt x="0" y="2229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161413" y="8721719"/>
            <a:ext cx="3901638" cy="2338183"/>
          </a:xfrm>
          <a:custGeom>
            <a:avLst/>
            <a:gdLst/>
            <a:ahLst/>
            <a:cxnLst/>
            <a:rect l="l" t="t" r="r" b="b"/>
            <a:pathLst>
              <a:path w="3901638" h="2338183">
                <a:moveTo>
                  <a:pt x="0" y="0"/>
                </a:moveTo>
                <a:lnTo>
                  <a:pt x="3901638" y="0"/>
                </a:lnTo>
                <a:lnTo>
                  <a:pt x="3901638" y="2338183"/>
                </a:lnTo>
                <a:lnTo>
                  <a:pt x="0" y="2338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1969" y="1492839"/>
            <a:ext cx="11584061" cy="89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6300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Falta de integración vertical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03624" y="3789126"/>
            <a:ext cx="12480751" cy="1568232"/>
            <a:chOff x="0" y="0"/>
            <a:chExt cx="3892423" cy="4890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2423" cy="489091"/>
            </a:xfrm>
            <a:custGeom>
              <a:avLst/>
              <a:gdLst/>
              <a:ahLst/>
              <a:cxnLst/>
              <a:rect l="l" t="t" r="r" b="b"/>
              <a:pathLst>
                <a:path w="3892423" h="489091">
                  <a:moveTo>
                    <a:pt x="32876" y="0"/>
                  </a:moveTo>
                  <a:lnTo>
                    <a:pt x="3859547" y="0"/>
                  </a:lnTo>
                  <a:cubicBezTo>
                    <a:pt x="3877704" y="0"/>
                    <a:pt x="3892423" y="14719"/>
                    <a:pt x="3892423" y="32876"/>
                  </a:cubicBezTo>
                  <a:lnTo>
                    <a:pt x="3892423" y="456215"/>
                  </a:lnTo>
                  <a:cubicBezTo>
                    <a:pt x="3892423" y="474372"/>
                    <a:pt x="3877704" y="489091"/>
                    <a:pt x="3859547" y="489091"/>
                  </a:cubicBezTo>
                  <a:lnTo>
                    <a:pt x="32876" y="489091"/>
                  </a:lnTo>
                  <a:cubicBezTo>
                    <a:pt x="24157" y="489091"/>
                    <a:pt x="15795" y="485627"/>
                    <a:pt x="9629" y="479462"/>
                  </a:cubicBezTo>
                  <a:cubicBezTo>
                    <a:pt x="3464" y="473296"/>
                    <a:pt x="0" y="464934"/>
                    <a:pt x="0" y="456215"/>
                  </a:cubicBezTo>
                  <a:lnTo>
                    <a:pt x="0" y="32876"/>
                  </a:lnTo>
                  <a:cubicBezTo>
                    <a:pt x="0" y="14719"/>
                    <a:pt x="14719" y="0"/>
                    <a:pt x="32876" y="0"/>
                  </a:cubicBezTo>
                  <a:close/>
                </a:path>
              </a:pathLst>
            </a:custGeom>
            <a:solidFill>
              <a:srgbClr val="FFFBF9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2423" cy="527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03624" y="5533871"/>
            <a:ext cx="12480751" cy="1568232"/>
            <a:chOff x="0" y="0"/>
            <a:chExt cx="3892423" cy="4890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2423" cy="489091"/>
            </a:xfrm>
            <a:custGeom>
              <a:avLst/>
              <a:gdLst/>
              <a:ahLst/>
              <a:cxnLst/>
              <a:rect l="l" t="t" r="r" b="b"/>
              <a:pathLst>
                <a:path w="3892423" h="489091">
                  <a:moveTo>
                    <a:pt x="32876" y="0"/>
                  </a:moveTo>
                  <a:lnTo>
                    <a:pt x="3859547" y="0"/>
                  </a:lnTo>
                  <a:cubicBezTo>
                    <a:pt x="3877704" y="0"/>
                    <a:pt x="3892423" y="14719"/>
                    <a:pt x="3892423" y="32876"/>
                  </a:cubicBezTo>
                  <a:lnTo>
                    <a:pt x="3892423" y="456215"/>
                  </a:lnTo>
                  <a:cubicBezTo>
                    <a:pt x="3892423" y="474372"/>
                    <a:pt x="3877704" y="489091"/>
                    <a:pt x="3859547" y="489091"/>
                  </a:cubicBezTo>
                  <a:lnTo>
                    <a:pt x="32876" y="489091"/>
                  </a:lnTo>
                  <a:cubicBezTo>
                    <a:pt x="24157" y="489091"/>
                    <a:pt x="15795" y="485627"/>
                    <a:pt x="9629" y="479462"/>
                  </a:cubicBezTo>
                  <a:cubicBezTo>
                    <a:pt x="3464" y="473296"/>
                    <a:pt x="0" y="464934"/>
                    <a:pt x="0" y="456215"/>
                  </a:cubicBezTo>
                  <a:lnTo>
                    <a:pt x="0" y="32876"/>
                  </a:lnTo>
                  <a:cubicBezTo>
                    <a:pt x="0" y="14719"/>
                    <a:pt x="14719" y="0"/>
                    <a:pt x="32876" y="0"/>
                  </a:cubicBezTo>
                  <a:close/>
                </a:path>
              </a:pathLst>
            </a:custGeom>
            <a:solidFill>
              <a:srgbClr val="FFFBF9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92423" cy="527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85107" y="4160540"/>
            <a:ext cx="1588063" cy="100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89"/>
              </a:lnSpc>
              <a:spcBef>
                <a:spcPct val="0"/>
              </a:spcBef>
            </a:pPr>
            <a:r>
              <a:rPr lang="en-US" sz="7801" u="none" strike="noStrike" spc="-397">
                <a:solidFill>
                  <a:srgbClr val="3B3B3B"/>
                </a:solidFill>
                <a:latin typeface="Inter Light"/>
                <a:ea typeface="Inter Light"/>
                <a:cs typeface="Inter Light"/>
                <a:sym typeface="Inter Light"/>
              </a:rPr>
              <a:t>01.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65595" y="4104295"/>
            <a:ext cx="873729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Primer eje: cuerpo-sistema nervioso</a:t>
            </a:r>
          </a:p>
          <a:p>
            <a:pPr marL="0" lvl="0" indent="0" algn="l">
              <a:lnSpc>
                <a:spcPts val="3359"/>
              </a:lnSpc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Inluye el sistema neuroendocrino-inmune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85107" y="5905285"/>
            <a:ext cx="1588063" cy="100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89"/>
              </a:lnSpc>
              <a:spcBef>
                <a:spcPct val="0"/>
              </a:spcBef>
            </a:pPr>
            <a:r>
              <a:rPr lang="en-US" sz="7801" u="none" strike="noStrike" spc="-397">
                <a:solidFill>
                  <a:srgbClr val="3B3B3B"/>
                </a:solidFill>
                <a:latin typeface="Inter Light"/>
                <a:ea typeface="Inter Light"/>
                <a:cs typeface="Inter Light"/>
                <a:sym typeface="Inter Light"/>
              </a:rPr>
              <a:t>02.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65595" y="6091292"/>
            <a:ext cx="873729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Segundo eje: relación sistema límbico-córtex prefontal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8631" y="7266111"/>
            <a:ext cx="2093515" cy="2745594"/>
          </a:xfrm>
          <a:custGeom>
            <a:avLst/>
            <a:gdLst/>
            <a:ahLst/>
            <a:cxnLst/>
            <a:rect l="l" t="t" r="r" b="b"/>
            <a:pathLst>
              <a:path w="2093515" h="2745594">
                <a:moveTo>
                  <a:pt x="0" y="0"/>
                </a:moveTo>
                <a:lnTo>
                  <a:pt x="2093515" y="0"/>
                </a:lnTo>
                <a:lnTo>
                  <a:pt x="2093515" y="2745594"/>
                </a:lnTo>
                <a:lnTo>
                  <a:pt x="0" y="2745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46913" y="3093084"/>
            <a:ext cx="14794173" cy="205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Maltrato altera el neurodesarrollo</a:t>
            </a:r>
            <a:r>
              <a:rPr lang="en-US" sz="2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: algunas áreas pueden crecer demasiado poco (apenas se nota su actividad) y otras aumentar su tamaño y actividad (tienden a dominar la actividad, funcionamiento mental gobernado por ellas).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7638" y="2259481"/>
            <a:ext cx="7822692" cy="458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8"/>
              </a:lnSpc>
            </a:pPr>
            <a:r>
              <a:rPr lang="en-US" sz="7148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Maltrato prenatal, perinatal y primeros años de vida</a:t>
            </a:r>
          </a:p>
        </p:txBody>
      </p:sp>
      <p:sp>
        <p:nvSpPr>
          <p:cNvPr id="3" name="Freeform 3"/>
          <p:cNvSpPr/>
          <p:nvPr/>
        </p:nvSpPr>
        <p:spPr>
          <a:xfrm>
            <a:off x="15522057" y="-680572"/>
            <a:ext cx="3720646" cy="2229717"/>
          </a:xfrm>
          <a:custGeom>
            <a:avLst/>
            <a:gdLst/>
            <a:ahLst/>
            <a:cxnLst/>
            <a:rect l="l" t="t" r="r" b="b"/>
            <a:pathLst>
              <a:path w="3720646" h="2229717">
                <a:moveTo>
                  <a:pt x="0" y="0"/>
                </a:moveTo>
                <a:lnTo>
                  <a:pt x="3720646" y="0"/>
                </a:lnTo>
                <a:lnTo>
                  <a:pt x="3720646" y="2229717"/>
                </a:lnTo>
                <a:lnTo>
                  <a:pt x="0" y="2229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161413" y="8721719"/>
            <a:ext cx="3901638" cy="2338183"/>
          </a:xfrm>
          <a:custGeom>
            <a:avLst/>
            <a:gdLst/>
            <a:ahLst/>
            <a:cxnLst/>
            <a:rect l="l" t="t" r="r" b="b"/>
            <a:pathLst>
              <a:path w="3901638" h="2338183">
                <a:moveTo>
                  <a:pt x="0" y="0"/>
                </a:moveTo>
                <a:lnTo>
                  <a:pt x="3901638" y="0"/>
                </a:lnTo>
                <a:lnTo>
                  <a:pt x="3901638" y="2338183"/>
                </a:lnTo>
                <a:lnTo>
                  <a:pt x="0" y="2338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72777" y="5927510"/>
            <a:ext cx="3559302" cy="4114800"/>
          </a:xfrm>
          <a:custGeom>
            <a:avLst/>
            <a:gdLst/>
            <a:ahLst/>
            <a:cxnLst/>
            <a:rect l="l" t="t" r="r" b="b"/>
            <a:pathLst>
              <a:path w="3559302" h="4114800">
                <a:moveTo>
                  <a:pt x="0" y="0"/>
                </a:moveTo>
                <a:lnTo>
                  <a:pt x="3559302" y="0"/>
                </a:lnTo>
                <a:lnTo>
                  <a:pt x="35593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91581" y="1838855"/>
            <a:ext cx="11667325" cy="6609290"/>
          </a:xfrm>
          <a:custGeom>
            <a:avLst/>
            <a:gdLst/>
            <a:ahLst/>
            <a:cxnLst/>
            <a:rect l="l" t="t" r="r" b="b"/>
            <a:pathLst>
              <a:path w="11667325" h="6609290">
                <a:moveTo>
                  <a:pt x="0" y="0"/>
                </a:moveTo>
                <a:lnTo>
                  <a:pt x="11667325" y="0"/>
                </a:lnTo>
                <a:lnTo>
                  <a:pt x="11667325" y="6609290"/>
                </a:lnTo>
                <a:lnTo>
                  <a:pt x="0" y="6609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593"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50348" y="4755174"/>
            <a:ext cx="3254727" cy="3601358"/>
          </a:xfrm>
          <a:custGeom>
            <a:avLst/>
            <a:gdLst/>
            <a:ahLst/>
            <a:cxnLst/>
            <a:rect l="l" t="t" r="r" b="b"/>
            <a:pathLst>
              <a:path w="3254727" h="3601358">
                <a:moveTo>
                  <a:pt x="0" y="0"/>
                </a:moveTo>
                <a:lnTo>
                  <a:pt x="3254727" y="0"/>
                </a:lnTo>
                <a:lnTo>
                  <a:pt x="3254727" y="3601358"/>
                </a:lnTo>
                <a:lnTo>
                  <a:pt x="0" y="3601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80625" y="3313430"/>
            <a:ext cx="14794173" cy="102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Afecta en la regulación emocional, predispone a estados de secuestro emocional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1418" y="435023"/>
            <a:ext cx="8507932" cy="1568232"/>
            <a:chOff x="0" y="0"/>
            <a:chExt cx="2653403" cy="489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403" cy="489091"/>
            </a:xfrm>
            <a:custGeom>
              <a:avLst/>
              <a:gdLst/>
              <a:ahLst/>
              <a:cxnLst/>
              <a:rect l="l" t="t" r="r" b="b"/>
              <a:pathLst>
                <a:path w="2653403" h="489091">
                  <a:moveTo>
                    <a:pt x="48228" y="0"/>
                  </a:moveTo>
                  <a:lnTo>
                    <a:pt x="2605175" y="0"/>
                  </a:lnTo>
                  <a:cubicBezTo>
                    <a:pt x="2631811" y="0"/>
                    <a:pt x="2653403" y="21592"/>
                    <a:pt x="2653403" y="48228"/>
                  </a:cubicBezTo>
                  <a:lnTo>
                    <a:pt x="2653403" y="440863"/>
                  </a:lnTo>
                  <a:cubicBezTo>
                    <a:pt x="2653403" y="467499"/>
                    <a:pt x="2631811" y="489091"/>
                    <a:pt x="2605175" y="489091"/>
                  </a:cubicBezTo>
                  <a:lnTo>
                    <a:pt x="48228" y="489091"/>
                  </a:lnTo>
                  <a:cubicBezTo>
                    <a:pt x="21592" y="489091"/>
                    <a:pt x="0" y="467499"/>
                    <a:pt x="0" y="440863"/>
                  </a:cubicBezTo>
                  <a:lnTo>
                    <a:pt x="0" y="48228"/>
                  </a:lnTo>
                  <a:cubicBezTo>
                    <a:pt x="0" y="21592"/>
                    <a:pt x="21592" y="0"/>
                    <a:pt x="48228" y="0"/>
                  </a:cubicBezTo>
                  <a:close/>
                </a:path>
              </a:pathLst>
            </a:custGeom>
            <a:solidFill>
              <a:srgbClr val="F6E4A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53403" cy="527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56698" y="2467734"/>
            <a:ext cx="14974604" cy="620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2"/>
              </a:lnSpc>
            </a:pPr>
            <a:r>
              <a:rPr lang="en-US" sz="2400" b="1">
                <a:solidFill>
                  <a:srgbClr val="3B3B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 NERVIOSO AUTÓNOMO</a:t>
            </a:r>
            <a:r>
              <a:rPr lang="en-US" sz="24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</a:p>
          <a:p>
            <a:pPr marL="518165" lvl="1" indent="-259082" algn="l">
              <a:lnSpc>
                <a:spcPts val="4992"/>
              </a:lnSpc>
              <a:buFont typeface="Arial"/>
              <a:buChar char="•"/>
            </a:pPr>
            <a:r>
              <a:rPr lang="en-US" sz="2400">
                <a:solidFill>
                  <a:srgbClr val="FF7828"/>
                </a:solidFill>
                <a:latin typeface="Open Sans"/>
                <a:ea typeface="Open Sans"/>
                <a:cs typeface="Open Sans"/>
                <a:sym typeface="Open Sans"/>
              </a:rPr>
              <a:t>Modo lucha-huida</a:t>
            </a:r>
            <a:r>
              <a:rPr lang="en-US" sz="24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 (agitación, llanto, tensión, rabietas, hipertensión, taquicardia, diarrea, aumento de la temperatura corporal, aumento de la tensión muscular, hiperactividad, irritabilidad, exceso de alerta, tendencia a sobresaltarse con facilidad, comportamientos impulsivo, reacciones explosivas y descontroladas)/</a:t>
            </a:r>
            <a:r>
              <a:rPr lang="en-US" sz="2400">
                <a:solidFill>
                  <a:srgbClr val="FF7828"/>
                </a:solidFill>
                <a:latin typeface="Open Sans"/>
                <a:ea typeface="Open Sans"/>
                <a:cs typeface="Open Sans"/>
                <a:sym typeface="Open Sans"/>
              </a:rPr>
              <a:t>desconexión</a:t>
            </a:r>
            <a:r>
              <a:rPr lang="en-US" sz="24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 (pasividad, falta de reactividad, depresión, desmotivación, falta de energía, embotamiento emocional, desconexión del entorno, hipotensión, bradicardia, astenia, estreñimiento).</a:t>
            </a:r>
          </a:p>
          <a:p>
            <a:pPr marL="518165" lvl="1" indent="-259082" algn="l">
              <a:lnSpc>
                <a:spcPts val="4992"/>
              </a:lnSpc>
              <a:buFont typeface="Arial"/>
              <a:buChar char="•"/>
            </a:pPr>
            <a:r>
              <a:rPr lang="en-US" sz="2400">
                <a:solidFill>
                  <a:srgbClr val="FF7828"/>
                </a:solidFill>
                <a:latin typeface="Open Sans"/>
                <a:ea typeface="Open Sans"/>
                <a:cs typeface="Open Sans"/>
                <a:sym typeface="Open Sans"/>
              </a:rPr>
              <a:t>Dificultades en regulación emocional</a:t>
            </a:r>
            <a:r>
              <a:rPr lang="en-US" sz="24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, síntomas internalizantes (ej. ansiedad) o externalizantes (ej. reacciones agresivas). </a:t>
            </a:r>
          </a:p>
          <a:p>
            <a:pPr marL="518165" lvl="1" indent="-259082" algn="l">
              <a:lnSpc>
                <a:spcPts val="4992"/>
              </a:lnSpc>
              <a:buFont typeface="Arial"/>
              <a:buChar char="•"/>
            </a:pPr>
            <a:r>
              <a:rPr lang="en-US" sz="2400">
                <a:solidFill>
                  <a:srgbClr val="FF7828"/>
                </a:solidFill>
                <a:latin typeface="Open Sans"/>
                <a:ea typeface="Open Sans"/>
                <a:cs typeface="Open Sans"/>
                <a:sym typeface="Open Sans"/>
              </a:rPr>
              <a:t>Dificultad para activar la rama ventral</a:t>
            </a: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(calma-seguridad)</a:t>
            </a:r>
            <a:r>
              <a:rPr lang="en-US" sz="2400">
                <a:solidFill>
                  <a:srgbClr val="FF7828"/>
                </a:solidFill>
                <a:latin typeface="Open Sans"/>
                <a:ea typeface="Open Sans"/>
                <a:cs typeface="Open Sans"/>
                <a:sym typeface="Open Sans"/>
              </a:rPr>
              <a:t> en situaciones sociales.</a:t>
            </a:r>
          </a:p>
        </p:txBody>
      </p:sp>
      <p:sp>
        <p:nvSpPr>
          <p:cNvPr id="6" name="Freeform 6"/>
          <p:cNvSpPr/>
          <p:nvPr/>
        </p:nvSpPr>
        <p:spPr>
          <a:xfrm rot="-674596">
            <a:off x="608643" y="659891"/>
            <a:ext cx="2434222" cy="1296223"/>
          </a:xfrm>
          <a:custGeom>
            <a:avLst/>
            <a:gdLst/>
            <a:ahLst/>
            <a:cxnLst/>
            <a:rect l="l" t="t" r="r" b="b"/>
            <a:pathLst>
              <a:path w="2434222" h="1296223">
                <a:moveTo>
                  <a:pt x="0" y="0"/>
                </a:moveTo>
                <a:lnTo>
                  <a:pt x="2434222" y="0"/>
                </a:lnTo>
                <a:lnTo>
                  <a:pt x="2434222" y="1296223"/>
                </a:lnTo>
                <a:lnTo>
                  <a:pt x="0" y="129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94586" y="773369"/>
            <a:ext cx="873729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Primer eje: cuerpo-sistema nervioso</a:t>
            </a:r>
          </a:p>
          <a:p>
            <a:pPr marL="0" lvl="0" indent="0"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Inluye el sistema neuroendocrino-inmune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25484" y="1924984"/>
            <a:ext cx="5969821" cy="5969821"/>
            <a:chOff x="0" y="0"/>
            <a:chExt cx="7959761" cy="7959761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3536985" y="7161180"/>
              <a:ext cx="885791" cy="711370"/>
              <a:chOff x="0" y="0"/>
              <a:chExt cx="706752" cy="508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5400000">
              <a:off x="3536985" y="87211"/>
              <a:ext cx="885791" cy="711370"/>
              <a:chOff x="0" y="0"/>
              <a:chExt cx="706752" cy="508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0" y="3624196"/>
              <a:ext cx="885791" cy="711370"/>
              <a:chOff x="0" y="0"/>
              <a:chExt cx="706752" cy="508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7073970" y="3624196"/>
              <a:ext cx="885791" cy="711370"/>
              <a:chOff x="0" y="0"/>
              <a:chExt cx="706752" cy="508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7314931">
              <a:off x="1667093" y="6626489"/>
              <a:ext cx="885791" cy="711370"/>
              <a:chOff x="0" y="0"/>
              <a:chExt cx="706752" cy="508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7314931">
              <a:off x="5406877" y="621902"/>
              <a:ext cx="885791" cy="711370"/>
              <a:chOff x="0" y="0"/>
              <a:chExt cx="706752" cy="508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8885068">
              <a:off x="534691" y="1754304"/>
              <a:ext cx="885791" cy="711370"/>
              <a:chOff x="0" y="0"/>
              <a:chExt cx="706752" cy="508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 rot="-8885068">
              <a:off x="6539279" y="5494087"/>
              <a:ext cx="885791" cy="711370"/>
              <a:chOff x="0" y="0"/>
              <a:chExt cx="706752" cy="508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 rot="9043094">
              <a:off x="451938" y="5354152"/>
              <a:ext cx="885791" cy="711370"/>
              <a:chOff x="0" y="0"/>
              <a:chExt cx="706752" cy="508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 rot="9043094">
              <a:off x="6622032" y="1894239"/>
              <a:ext cx="885791" cy="711370"/>
              <a:chOff x="0" y="0"/>
              <a:chExt cx="706752" cy="508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 rot="-7156905">
              <a:off x="1807029" y="539149"/>
              <a:ext cx="885791" cy="711370"/>
              <a:chOff x="0" y="0"/>
              <a:chExt cx="706752" cy="508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 rot="-7156905">
              <a:off x="5266941" y="6709242"/>
              <a:ext cx="885791" cy="711370"/>
              <a:chOff x="0" y="0"/>
              <a:chExt cx="706752" cy="508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215900"/>
                <a:ext cx="70675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06752" h="76200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1760649" y="2300462"/>
              <a:ext cx="4438464" cy="3367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2"/>
                </a:lnSpc>
                <a:spcBef>
                  <a:spcPct val="0"/>
                </a:spcBef>
              </a:pPr>
              <a:r>
                <a:rPr lang="en-US" sz="2901" spc="2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La estructura neural se refuerza una y otra vez en la repetición de las escenas de apego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92447" y="3979706"/>
            <a:ext cx="12103107" cy="280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La experiencia interactiva temprana le da forma al sistema nervioso del bebé y comienza la creación de su perfil neural individual </a:t>
            </a:r>
          </a:p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(D. Dana)</a:t>
            </a:r>
          </a:p>
          <a:p>
            <a:pPr algn="ctr">
              <a:lnSpc>
                <a:spcPts val="5626"/>
              </a:lnSpc>
            </a:pPr>
            <a:endParaRPr lang="en-US" sz="2900">
              <a:solidFill>
                <a:srgbClr val="3B3B3B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522057" y="-680572"/>
            <a:ext cx="3720646" cy="2229717"/>
          </a:xfrm>
          <a:custGeom>
            <a:avLst/>
            <a:gdLst/>
            <a:ahLst/>
            <a:cxnLst/>
            <a:rect l="l" t="t" r="r" b="b"/>
            <a:pathLst>
              <a:path w="3720646" h="2229717">
                <a:moveTo>
                  <a:pt x="0" y="0"/>
                </a:moveTo>
                <a:lnTo>
                  <a:pt x="3720646" y="0"/>
                </a:lnTo>
                <a:lnTo>
                  <a:pt x="3720646" y="2229717"/>
                </a:lnTo>
                <a:lnTo>
                  <a:pt x="0" y="2229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161413" y="8721719"/>
            <a:ext cx="3901638" cy="2338183"/>
          </a:xfrm>
          <a:custGeom>
            <a:avLst/>
            <a:gdLst/>
            <a:ahLst/>
            <a:cxnLst/>
            <a:rect l="l" t="t" r="r" b="b"/>
            <a:pathLst>
              <a:path w="3901638" h="2338183">
                <a:moveTo>
                  <a:pt x="0" y="0"/>
                </a:moveTo>
                <a:lnTo>
                  <a:pt x="3901638" y="0"/>
                </a:lnTo>
                <a:lnTo>
                  <a:pt x="3901638" y="2338183"/>
                </a:lnTo>
                <a:lnTo>
                  <a:pt x="0" y="2338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4313" y="1028700"/>
            <a:ext cx="8846044" cy="1568232"/>
            <a:chOff x="0" y="0"/>
            <a:chExt cx="2758852" cy="489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8852" cy="489091"/>
            </a:xfrm>
            <a:custGeom>
              <a:avLst/>
              <a:gdLst/>
              <a:ahLst/>
              <a:cxnLst/>
              <a:rect l="l" t="t" r="r" b="b"/>
              <a:pathLst>
                <a:path w="2758852" h="489091">
                  <a:moveTo>
                    <a:pt x="46385" y="0"/>
                  </a:moveTo>
                  <a:lnTo>
                    <a:pt x="2712467" y="0"/>
                  </a:lnTo>
                  <a:cubicBezTo>
                    <a:pt x="2738085" y="0"/>
                    <a:pt x="2758852" y="20767"/>
                    <a:pt x="2758852" y="46385"/>
                  </a:cubicBezTo>
                  <a:lnTo>
                    <a:pt x="2758852" y="442706"/>
                  </a:lnTo>
                  <a:cubicBezTo>
                    <a:pt x="2758852" y="455008"/>
                    <a:pt x="2753965" y="466806"/>
                    <a:pt x="2745266" y="475505"/>
                  </a:cubicBezTo>
                  <a:cubicBezTo>
                    <a:pt x="2736567" y="484204"/>
                    <a:pt x="2724769" y="489091"/>
                    <a:pt x="2712467" y="489091"/>
                  </a:cubicBezTo>
                  <a:lnTo>
                    <a:pt x="46385" y="489091"/>
                  </a:lnTo>
                  <a:cubicBezTo>
                    <a:pt x="34083" y="489091"/>
                    <a:pt x="22285" y="484204"/>
                    <a:pt x="13586" y="475505"/>
                  </a:cubicBezTo>
                  <a:cubicBezTo>
                    <a:pt x="4887" y="466806"/>
                    <a:pt x="0" y="455008"/>
                    <a:pt x="0" y="442706"/>
                  </a:cubicBezTo>
                  <a:lnTo>
                    <a:pt x="0" y="46385"/>
                  </a:lnTo>
                  <a:cubicBezTo>
                    <a:pt x="0" y="34083"/>
                    <a:pt x="4887" y="22285"/>
                    <a:pt x="13586" y="13586"/>
                  </a:cubicBezTo>
                  <a:cubicBezTo>
                    <a:pt x="22285" y="4887"/>
                    <a:pt x="34083" y="0"/>
                    <a:pt x="46385" y="0"/>
                  </a:cubicBezTo>
                  <a:close/>
                </a:path>
              </a:pathLst>
            </a:custGeom>
            <a:solidFill>
              <a:srgbClr val="F6E4A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58852" cy="527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944132" y="1269891"/>
            <a:ext cx="873729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Primer eje: cuerpo-sistema nervioso</a:t>
            </a:r>
          </a:p>
          <a:p>
            <a:pPr marL="0" lvl="0" indent="0"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Inluye el sistema neuroendocrino-inmune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35279" y="3091621"/>
            <a:ext cx="353332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3B3B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 endocrino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3B3B3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4205184"/>
            <a:ext cx="15893038" cy="4226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248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Actividad sistemas hormonales como respuesta al estrés (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cortisol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): sobrereracción/hiperactivación crónica o embotamiento.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Desaparición de conexiones sinápticas y muerte neuronal</a:t>
            </a:r>
          </a:p>
          <a:p>
            <a:pPr marL="518160" lvl="1" indent="-259080" algn="l">
              <a:lnSpc>
                <a:spcPts val="4248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Negligencia severa antes de 3 años se asocia a baja producción de cortisol ante el estrés.</a:t>
            </a:r>
          </a:p>
          <a:p>
            <a:pPr marL="518160" lvl="1" indent="-259080" algn="l">
              <a:lnSpc>
                <a:spcPts val="4248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Elevación demasiado intensa y sostenida conlleva daños importantes en algunas áreas, ej: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hipocampo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, implicado en la codificación de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recuerdos</a:t>
            </a:r>
          </a:p>
          <a:p>
            <a:pPr marL="518160" lvl="1" indent="-259080" algn="l">
              <a:lnSpc>
                <a:spcPts val="4248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Alteración del sistema hipotálamo-hipofiso-suprarenal por adversidad temprana se asocia a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predisposición para tener trastornos mentales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(ansiedad, depresivos y somáticos).</a:t>
            </a:r>
          </a:p>
          <a:p>
            <a:pPr marL="518160" lvl="1" indent="-259080" algn="l">
              <a:lnSpc>
                <a:spcPts val="4248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Maltrato infancia relación con niveles de leptina más bajos: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dificultades para regular apetito y peso</a:t>
            </a:r>
          </a:p>
        </p:txBody>
      </p:sp>
      <p:sp>
        <p:nvSpPr>
          <p:cNvPr id="8" name="Freeform 8"/>
          <p:cNvSpPr/>
          <p:nvPr/>
        </p:nvSpPr>
        <p:spPr>
          <a:xfrm rot="-674596">
            <a:off x="608643" y="659891"/>
            <a:ext cx="2434222" cy="1296223"/>
          </a:xfrm>
          <a:custGeom>
            <a:avLst/>
            <a:gdLst/>
            <a:ahLst/>
            <a:cxnLst/>
            <a:rect l="l" t="t" r="r" b="b"/>
            <a:pathLst>
              <a:path w="2434222" h="1296223">
                <a:moveTo>
                  <a:pt x="0" y="0"/>
                </a:moveTo>
                <a:lnTo>
                  <a:pt x="2434222" y="0"/>
                </a:lnTo>
                <a:lnTo>
                  <a:pt x="2434222" y="1296223"/>
                </a:lnTo>
                <a:lnTo>
                  <a:pt x="0" y="129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3242" y="1028700"/>
            <a:ext cx="8367052" cy="1568232"/>
            <a:chOff x="0" y="0"/>
            <a:chExt cx="2609467" cy="489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9466" cy="489091"/>
            </a:xfrm>
            <a:custGeom>
              <a:avLst/>
              <a:gdLst/>
              <a:ahLst/>
              <a:cxnLst/>
              <a:rect l="l" t="t" r="r" b="b"/>
              <a:pathLst>
                <a:path w="2609466" h="489091">
                  <a:moveTo>
                    <a:pt x="49040" y="0"/>
                  </a:moveTo>
                  <a:lnTo>
                    <a:pt x="2560426" y="0"/>
                  </a:lnTo>
                  <a:cubicBezTo>
                    <a:pt x="2587510" y="0"/>
                    <a:pt x="2609466" y="21956"/>
                    <a:pt x="2609466" y="49040"/>
                  </a:cubicBezTo>
                  <a:lnTo>
                    <a:pt x="2609466" y="440051"/>
                  </a:lnTo>
                  <a:cubicBezTo>
                    <a:pt x="2609466" y="467135"/>
                    <a:pt x="2587510" y="489091"/>
                    <a:pt x="2560426" y="489091"/>
                  </a:cubicBezTo>
                  <a:lnTo>
                    <a:pt x="49040" y="489091"/>
                  </a:lnTo>
                  <a:cubicBezTo>
                    <a:pt x="21956" y="489091"/>
                    <a:pt x="0" y="467135"/>
                    <a:pt x="0" y="440051"/>
                  </a:cubicBezTo>
                  <a:lnTo>
                    <a:pt x="0" y="49040"/>
                  </a:lnTo>
                  <a:cubicBezTo>
                    <a:pt x="0" y="21956"/>
                    <a:pt x="21956" y="0"/>
                    <a:pt x="49040" y="0"/>
                  </a:cubicBezTo>
                  <a:close/>
                </a:path>
              </a:pathLst>
            </a:custGeom>
            <a:solidFill>
              <a:srgbClr val="F6E4A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09467" cy="527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73169" y="1367046"/>
            <a:ext cx="873729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Primer eje: cuerpo-sistema nervioso</a:t>
            </a:r>
          </a:p>
          <a:p>
            <a:pPr marL="0" lvl="0" indent="0"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Inluye el sistema neuroendocrino-inmune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16336" y="3039145"/>
            <a:ext cx="307598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3B3B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 inmune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3B3B3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3B3B3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38874" y="3864081"/>
            <a:ext cx="13410253" cy="484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Más proclives a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enfermedades autoinmunes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(artristis reumatoide, lupus eritematoso, colitis ulcerosa, etc.)</a:t>
            </a:r>
          </a:p>
          <a:p>
            <a:pPr marL="518160" lvl="1" indent="-25908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Predisposición a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diabetes y obesidad</a:t>
            </a:r>
          </a:p>
          <a:p>
            <a:pPr marL="518160" lvl="1" indent="-25908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Adultos que sufrieron maltrato tienen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 estilos de vida menos saludables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, esos habítos predisponen a sufrir más trastornos físicos y enfermedades orgánicas.</a:t>
            </a:r>
          </a:p>
          <a:p>
            <a:pPr marL="518160" lvl="1" indent="-25908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Maltrato infancia: multiplica por 4 las posibilidades de ser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 fumador 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y aumenta probabilidades de caer en consumo de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drogas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 Relación con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conductas sexuales de riesgo,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mayor probabilidad de 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desempleo y de vivir en la calle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,</a:t>
            </a:r>
            <a:r>
              <a:rPr lang="en-US" sz="2400">
                <a:solidFill>
                  <a:srgbClr val="FF7828"/>
                </a:solidFill>
                <a:latin typeface="Inter"/>
                <a:ea typeface="Inter"/>
                <a:cs typeface="Inter"/>
                <a:sym typeface="Inter"/>
              </a:rPr>
              <a:t> problemas cardiovasculares</a:t>
            </a:r>
            <a:r>
              <a:rPr lang="en-US" sz="2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, enfermedades autoinmunes</a:t>
            </a:r>
          </a:p>
        </p:txBody>
      </p:sp>
      <p:sp>
        <p:nvSpPr>
          <p:cNvPr id="8" name="Freeform 8"/>
          <p:cNvSpPr/>
          <p:nvPr/>
        </p:nvSpPr>
        <p:spPr>
          <a:xfrm rot="-674596">
            <a:off x="608643" y="659891"/>
            <a:ext cx="2434222" cy="1296223"/>
          </a:xfrm>
          <a:custGeom>
            <a:avLst/>
            <a:gdLst/>
            <a:ahLst/>
            <a:cxnLst/>
            <a:rect l="l" t="t" r="r" b="b"/>
            <a:pathLst>
              <a:path w="2434222" h="1296223">
                <a:moveTo>
                  <a:pt x="0" y="0"/>
                </a:moveTo>
                <a:lnTo>
                  <a:pt x="2434222" y="0"/>
                </a:lnTo>
                <a:lnTo>
                  <a:pt x="2434222" y="1296223"/>
                </a:lnTo>
                <a:lnTo>
                  <a:pt x="0" y="129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5257" y="1028700"/>
            <a:ext cx="10733838" cy="1399176"/>
            <a:chOff x="0" y="0"/>
            <a:chExt cx="3347606" cy="4363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7606" cy="436367"/>
            </a:xfrm>
            <a:custGeom>
              <a:avLst/>
              <a:gdLst/>
              <a:ahLst/>
              <a:cxnLst/>
              <a:rect l="l" t="t" r="r" b="b"/>
              <a:pathLst>
                <a:path w="3347606" h="436367">
                  <a:moveTo>
                    <a:pt x="38227" y="0"/>
                  </a:moveTo>
                  <a:lnTo>
                    <a:pt x="3309379" y="0"/>
                  </a:lnTo>
                  <a:cubicBezTo>
                    <a:pt x="3319517" y="0"/>
                    <a:pt x="3329241" y="4027"/>
                    <a:pt x="3336410" y="11196"/>
                  </a:cubicBezTo>
                  <a:cubicBezTo>
                    <a:pt x="3343578" y="18365"/>
                    <a:pt x="3347606" y="28089"/>
                    <a:pt x="3347606" y="38227"/>
                  </a:cubicBezTo>
                  <a:lnTo>
                    <a:pt x="3347606" y="398140"/>
                  </a:lnTo>
                  <a:cubicBezTo>
                    <a:pt x="3347606" y="408278"/>
                    <a:pt x="3343578" y="418001"/>
                    <a:pt x="3336410" y="425170"/>
                  </a:cubicBezTo>
                  <a:cubicBezTo>
                    <a:pt x="3329241" y="432339"/>
                    <a:pt x="3319517" y="436367"/>
                    <a:pt x="3309379" y="436367"/>
                  </a:cubicBezTo>
                  <a:lnTo>
                    <a:pt x="38227" y="436367"/>
                  </a:lnTo>
                  <a:cubicBezTo>
                    <a:pt x="28089" y="436367"/>
                    <a:pt x="18365" y="432339"/>
                    <a:pt x="11196" y="425170"/>
                  </a:cubicBezTo>
                  <a:cubicBezTo>
                    <a:pt x="4027" y="418001"/>
                    <a:pt x="0" y="408278"/>
                    <a:pt x="0" y="398140"/>
                  </a:cubicBezTo>
                  <a:lnTo>
                    <a:pt x="0" y="38227"/>
                  </a:lnTo>
                  <a:cubicBezTo>
                    <a:pt x="0" y="28089"/>
                    <a:pt x="4027" y="18365"/>
                    <a:pt x="11196" y="11196"/>
                  </a:cubicBezTo>
                  <a:cubicBezTo>
                    <a:pt x="18365" y="4027"/>
                    <a:pt x="28089" y="0"/>
                    <a:pt x="38227" y="0"/>
                  </a:cubicBezTo>
                  <a:close/>
                </a:path>
              </a:pathLst>
            </a:custGeom>
            <a:solidFill>
              <a:srgbClr val="F6E4A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47606" cy="474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99320">
            <a:off x="1167598" y="898731"/>
            <a:ext cx="1474589" cy="1377793"/>
          </a:xfrm>
          <a:custGeom>
            <a:avLst/>
            <a:gdLst/>
            <a:ahLst/>
            <a:cxnLst/>
            <a:rect l="l" t="t" r="r" b="b"/>
            <a:pathLst>
              <a:path w="1474589" h="1377793">
                <a:moveTo>
                  <a:pt x="0" y="0"/>
                </a:moveTo>
                <a:lnTo>
                  <a:pt x="1474589" y="0"/>
                </a:lnTo>
                <a:lnTo>
                  <a:pt x="1474589" y="1377793"/>
                </a:lnTo>
                <a:lnTo>
                  <a:pt x="0" y="1377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13214" y="1531829"/>
            <a:ext cx="10061571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Segundo eje: relación sistema límbico-córtex prefontal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38874" y="3482224"/>
            <a:ext cx="14820426" cy="488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6"/>
              </a:lnSpc>
            </a:pPr>
            <a:r>
              <a:rPr lang="en-US" sz="2759" b="1">
                <a:solidFill>
                  <a:srgbClr val="3B3B3B"/>
                </a:solidFill>
                <a:latin typeface="Inter Bold"/>
                <a:ea typeface="Inter Bold"/>
                <a:cs typeface="Inter Bold"/>
                <a:sym typeface="Inter Bold"/>
              </a:rPr>
              <a:t>Amígdala 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hiperreactiva o indiferente.</a:t>
            </a:r>
          </a:p>
          <a:p>
            <a:pPr marL="595678" lvl="1" indent="-297839" algn="l">
              <a:lnSpc>
                <a:spcPts val="4966"/>
              </a:lnSpc>
              <a:buFont typeface="Arial"/>
              <a:buChar char="•"/>
            </a:pP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Maltrato intensifica la actividad de las conexiones entre la amígdala y el córtex prefrontal en un sentido inverso al que podría favorecer la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regulación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 Hace que la amígdala domine, inhibiendo la actividad del director de orquesta. </a:t>
            </a:r>
          </a:p>
          <a:p>
            <a:pPr marL="595678" lvl="1" indent="-297839" algn="l">
              <a:lnSpc>
                <a:spcPts val="4966"/>
              </a:lnSpc>
              <a:buFont typeface="Arial"/>
              <a:buChar char="•"/>
            </a:pP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Edad temprana maltrato: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 dificultad para anticipar placer, carecen de motivación 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(ej estudios) 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o necesidad de estimulación constante para mantenerlos mínimamente activos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algn="l">
              <a:lnSpc>
                <a:spcPts val="4066"/>
              </a:lnSpc>
            </a:pPr>
            <a:endParaRPr lang="en-US" sz="2759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5257" y="1028700"/>
            <a:ext cx="10733838" cy="1399176"/>
            <a:chOff x="0" y="0"/>
            <a:chExt cx="3347606" cy="4363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7606" cy="436367"/>
            </a:xfrm>
            <a:custGeom>
              <a:avLst/>
              <a:gdLst/>
              <a:ahLst/>
              <a:cxnLst/>
              <a:rect l="l" t="t" r="r" b="b"/>
              <a:pathLst>
                <a:path w="3347606" h="436367">
                  <a:moveTo>
                    <a:pt x="38227" y="0"/>
                  </a:moveTo>
                  <a:lnTo>
                    <a:pt x="3309379" y="0"/>
                  </a:lnTo>
                  <a:cubicBezTo>
                    <a:pt x="3319517" y="0"/>
                    <a:pt x="3329241" y="4027"/>
                    <a:pt x="3336410" y="11196"/>
                  </a:cubicBezTo>
                  <a:cubicBezTo>
                    <a:pt x="3343578" y="18365"/>
                    <a:pt x="3347606" y="28089"/>
                    <a:pt x="3347606" y="38227"/>
                  </a:cubicBezTo>
                  <a:lnTo>
                    <a:pt x="3347606" y="398140"/>
                  </a:lnTo>
                  <a:cubicBezTo>
                    <a:pt x="3347606" y="408278"/>
                    <a:pt x="3343578" y="418001"/>
                    <a:pt x="3336410" y="425170"/>
                  </a:cubicBezTo>
                  <a:cubicBezTo>
                    <a:pt x="3329241" y="432339"/>
                    <a:pt x="3319517" y="436367"/>
                    <a:pt x="3309379" y="436367"/>
                  </a:cubicBezTo>
                  <a:lnTo>
                    <a:pt x="38227" y="436367"/>
                  </a:lnTo>
                  <a:cubicBezTo>
                    <a:pt x="28089" y="436367"/>
                    <a:pt x="18365" y="432339"/>
                    <a:pt x="11196" y="425170"/>
                  </a:cubicBezTo>
                  <a:cubicBezTo>
                    <a:pt x="4027" y="418001"/>
                    <a:pt x="0" y="408278"/>
                    <a:pt x="0" y="398140"/>
                  </a:cubicBezTo>
                  <a:lnTo>
                    <a:pt x="0" y="38227"/>
                  </a:lnTo>
                  <a:cubicBezTo>
                    <a:pt x="0" y="28089"/>
                    <a:pt x="4027" y="18365"/>
                    <a:pt x="11196" y="11196"/>
                  </a:cubicBezTo>
                  <a:cubicBezTo>
                    <a:pt x="18365" y="4027"/>
                    <a:pt x="28089" y="0"/>
                    <a:pt x="38227" y="0"/>
                  </a:cubicBezTo>
                  <a:close/>
                </a:path>
              </a:pathLst>
            </a:custGeom>
            <a:solidFill>
              <a:srgbClr val="F6E4A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47606" cy="474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99320">
            <a:off x="1167598" y="898731"/>
            <a:ext cx="1474589" cy="1377793"/>
          </a:xfrm>
          <a:custGeom>
            <a:avLst/>
            <a:gdLst/>
            <a:ahLst/>
            <a:cxnLst/>
            <a:rect l="l" t="t" r="r" b="b"/>
            <a:pathLst>
              <a:path w="1474589" h="1377793">
                <a:moveTo>
                  <a:pt x="0" y="0"/>
                </a:moveTo>
                <a:lnTo>
                  <a:pt x="1474589" y="0"/>
                </a:lnTo>
                <a:lnTo>
                  <a:pt x="1474589" y="1377793"/>
                </a:lnTo>
                <a:lnTo>
                  <a:pt x="0" y="1377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13214" y="1531829"/>
            <a:ext cx="10061571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Segundo eje: relación sistema límbico-córtex prefontal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43624" y="2275476"/>
            <a:ext cx="14820426" cy="670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6"/>
              </a:lnSpc>
            </a:pPr>
            <a:endParaRPr/>
          </a:p>
          <a:p>
            <a:pPr algn="l">
              <a:lnSpc>
                <a:spcPts val="4966"/>
              </a:lnSpc>
            </a:pPr>
            <a:r>
              <a:rPr lang="en-US" sz="2759" b="1">
                <a:solidFill>
                  <a:srgbClr val="3B3B3B"/>
                </a:solidFill>
                <a:latin typeface="Inter Bold"/>
                <a:ea typeface="Inter Bold"/>
                <a:cs typeface="Inter Bold"/>
                <a:sym typeface="Inter Bold"/>
              </a:rPr>
              <a:t>Hipocampos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marL="595678" lvl="1" indent="-297839" algn="l">
              <a:lnSpc>
                <a:spcPts val="4966"/>
              </a:lnSpc>
              <a:buFont typeface="Arial"/>
              <a:buChar char="•"/>
            </a:pP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Daño en hipocampos durante neurodesarrollo afectará a la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capacidad de aprendizaje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y formación de recuerdos, altera la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memoria autobiográfica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 Un hipocampo desestructurado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no puede fijar los recuerddos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, estos niños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dudan sobre la cronología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de los acontecimientos. Su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rendimiento académico 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se verá perjudicado, les costará mucho más retener. Esta zona se encarga también de evocar recuerdos: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problemas para ofrecer detalles sobre sucesos del pasado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marL="595678" lvl="1" indent="-297839" algn="l">
              <a:lnSpc>
                <a:spcPts val="4966"/>
              </a:lnSpc>
              <a:buFont typeface="Arial"/>
              <a:buChar char="•"/>
            </a:pP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Amígdalas desconectadas de hipocampos, </a:t>
            </a:r>
            <a:r>
              <a:rPr lang="en-US" sz="27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disparadores lo siguen siendo, no se aprende con los años que la experiencia ahora es segura</a:t>
            </a:r>
            <a:r>
              <a:rPr lang="en-US" sz="27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algn="l">
              <a:lnSpc>
                <a:spcPts val="4066"/>
              </a:lnSpc>
            </a:pPr>
            <a:endParaRPr lang="en-US" sz="2759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5257" y="1028700"/>
            <a:ext cx="10733838" cy="1399176"/>
            <a:chOff x="0" y="0"/>
            <a:chExt cx="3347606" cy="4363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7606" cy="436367"/>
            </a:xfrm>
            <a:custGeom>
              <a:avLst/>
              <a:gdLst/>
              <a:ahLst/>
              <a:cxnLst/>
              <a:rect l="l" t="t" r="r" b="b"/>
              <a:pathLst>
                <a:path w="3347606" h="436367">
                  <a:moveTo>
                    <a:pt x="38227" y="0"/>
                  </a:moveTo>
                  <a:lnTo>
                    <a:pt x="3309379" y="0"/>
                  </a:lnTo>
                  <a:cubicBezTo>
                    <a:pt x="3319517" y="0"/>
                    <a:pt x="3329241" y="4027"/>
                    <a:pt x="3336410" y="11196"/>
                  </a:cubicBezTo>
                  <a:cubicBezTo>
                    <a:pt x="3343578" y="18365"/>
                    <a:pt x="3347606" y="28089"/>
                    <a:pt x="3347606" y="38227"/>
                  </a:cubicBezTo>
                  <a:lnTo>
                    <a:pt x="3347606" y="398140"/>
                  </a:lnTo>
                  <a:cubicBezTo>
                    <a:pt x="3347606" y="408278"/>
                    <a:pt x="3343578" y="418001"/>
                    <a:pt x="3336410" y="425170"/>
                  </a:cubicBezTo>
                  <a:cubicBezTo>
                    <a:pt x="3329241" y="432339"/>
                    <a:pt x="3319517" y="436367"/>
                    <a:pt x="3309379" y="436367"/>
                  </a:cubicBezTo>
                  <a:lnTo>
                    <a:pt x="38227" y="436367"/>
                  </a:lnTo>
                  <a:cubicBezTo>
                    <a:pt x="28089" y="436367"/>
                    <a:pt x="18365" y="432339"/>
                    <a:pt x="11196" y="425170"/>
                  </a:cubicBezTo>
                  <a:cubicBezTo>
                    <a:pt x="4027" y="418001"/>
                    <a:pt x="0" y="408278"/>
                    <a:pt x="0" y="398140"/>
                  </a:cubicBezTo>
                  <a:lnTo>
                    <a:pt x="0" y="38227"/>
                  </a:lnTo>
                  <a:cubicBezTo>
                    <a:pt x="0" y="28089"/>
                    <a:pt x="4027" y="18365"/>
                    <a:pt x="11196" y="11196"/>
                  </a:cubicBezTo>
                  <a:cubicBezTo>
                    <a:pt x="18365" y="4027"/>
                    <a:pt x="28089" y="0"/>
                    <a:pt x="38227" y="0"/>
                  </a:cubicBezTo>
                  <a:close/>
                </a:path>
              </a:pathLst>
            </a:custGeom>
            <a:solidFill>
              <a:srgbClr val="F6E4A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47606" cy="474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99320">
            <a:off x="1167598" y="898731"/>
            <a:ext cx="1474589" cy="1377793"/>
          </a:xfrm>
          <a:custGeom>
            <a:avLst/>
            <a:gdLst/>
            <a:ahLst/>
            <a:cxnLst/>
            <a:rect l="l" t="t" r="r" b="b"/>
            <a:pathLst>
              <a:path w="1474589" h="1377793">
                <a:moveTo>
                  <a:pt x="0" y="0"/>
                </a:moveTo>
                <a:lnTo>
                  <a:pt x="1474589" y="0"/>
                </a:lnTo>
                <a:lnTo>
                  <a:pt x="1474589" y="1377793"/>
                </a:lnTo>
                <a:lnTo>
                  <a:pt x="0" y="1377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13214" y="1531829"/>
            <a:ext cx="10061571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</a:pPr>
            <a:r>
              <a:rPr lang="en-US" sz="29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Segundo eje: relación sistema límbico-córtex prefontal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04892" y="2564170"/>
            <a:ext cx="14820426" cy="578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6"/>
              </a:lnSpc>
            </a:pPr>
            <a:endParaRPr/>
          </a:p>
          <a:p>
            <a:pPr algn="l">
              <a:lnSpc>
                <a:spcPts val="5146"/>
              </a:lnSpc>
            </a:pPr>
            <a:r>
              <a:rPr lang="en-US" sz="28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Alteración del </a:t>
            </a:r>
            <a:r>
              <a:rPr lang="en-US" sz="2859" b="1">
                <a:solidFill>
                  <a:srgbClr val="3B3B3B"/>
                </a:solidFill>
                <a:latin typeface="Inter Bold"/>
                <a:ea typeface="Inter Bold"/>
                <a:cs typeface="Inter Bold"/>
                <a:sym typeface="Inter Bold"/>
              </a:rPr>
              <a:t>córtex cingulado</a:t>
            </a:r>
            <a:r>
              <a:rPr lang="en-US" sz="28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  </a:t>
            </a:r>
          </a:p>
          <a:p>
            <a:pPr marL="617268" lvl="1" indent="-308634" algn="l">
              <a:lnSpc>
                <a:spcPts val="5146"/>
              </a:lnSpc>
              <a:buFont typeface="Arial"/>
              <a:buChar char="•"/>
            </a:pPr>
            <a:r>
              <a:rPr lang="en-US" sz="28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Insensibilidad al dolor, empatía, dificultades en regulación emocional, tendencia a tomar malas decisiones</a:t>
            </a:r>
            <a:r>
              <a:rPr lang="en-US" sz="28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</a:p>
          <a:p>
            <a:pPr marL="617268" lvl="1" indent="-308634" algn="l">
              <a:lnSpc>
                <a:spcPts val="5146"/>
              </a:lnSpc>
              <a:buFont typeface="Arial"/>
              <a:buChar char="•"/>
            </a:pPr>
            <a:r>
              <a:rPr lang="en-US" sz="28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Área con papel en la </a:t>
            </a:r>
            <a:r>
              <a:rPr lang="en-US" sz="28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atención, valoración de errores y pérdidas, percepción del dolor físico y el dolor causado por el rechazo social, extinción de respuestas condicionadas de miedo</a:t>
            </a:r>
            <a:r>
              <a:rPr lang="en-US" sz="28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</a:p>
          <a:p>
            <a:pPr marL="617268" lvl="1" indent="-308634" algn="l">
              <a:lnSpc>
                <a:spcPts val="5146"/>
              </a:lnSpc>
              <a:buFont typeface="Arial"/>
              <a:buChar char="•"/>
            </a:pPr>
            <a:r>
              <a:rPr lang="en-US" sz="2859">
                <a:solidFill>
                  <a:srgbClr val="428CE2"/>
                </a:solidFill>
                <a:latin typeface="Inter"/>
                <a:ea typeface="Inter"/>
                <a:cs typeface="Inter"/>
                <a:sym typeface="Inter"/>
              </a:rPr>
              <a:t>Dificultad para entender el dolor que causan</a:t>
            </a:r>
            <a:r>
              <a:rPr lang="en-US" sz="285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sus conductas, aunque se arrepientan.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2057" y="-680572"/>
            <a:ext cx="3720646" cy="2229717"/>
          </a:xfrm>
          <a:custGeom>
            <a:avLst/>
            <a:gdLst/>
            <a:ahLst/>
            <a:cxnLst/>
            <a:rect l="l" t="t" r="r" b="b"/>
            <a:pathLst>
              <a:path w="3720646" h="2229717">
                <a:moveTo>
                  <a:pt x="0" y="0"/>
                </a:moveTo>
                <a:lnTo>
                  <a:pt x="3720646" y="0"/>
                </a:lnTo>
                <a:lnTo>
                  <a:pt x="3720646" y="2229717"/>
                </a:lnTo>
                <a:lnTo>
                  <a:pt x="0" y="2229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161413" y="8721719"/>
            <a:ext cx="3901638" cy="2338183"/>
          </a:xfrm>
          <a:custGeom>
            <a:avLst/>
            <a:gdLst/>
            <a:ahLst/>
            <a:cxnLst/>
            <a:rect l="l" t="t" r="r" b="b"/>
            <a:pathLst>
              <a:path w="3901638" h="2338183">
                <a:moveTo>
                  <a:pt x="0" y="0"/>
                </a:moveTo>
                <a:lnTo>
                  <a:pt x="3901638" y="0"/>
                </a:lnTo>
                <a:lnTo>
                  <a:pt x="3901638" y="2338183"/>
                </a:lnTo>
                <a:lnTo>
                  <a:pt x="0" y="2338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07276" y="5874432"/>
            <a:ext cx="1975104" cy="4114800"/>
          </a:xfrm>
          <a:custGeom>
            <a:avLst/>
            <a:gdLst/>
            <a:ahLst/>
            <a:cxnLst/>
            <a:rect l="l" t="t" r="r" b="b"/>
            <a:pathLst>
              <a:path w="1975104" h="4114800">
                <a:moveTo>
                  <a:pt x="0" y="0"/>
                </a:moveTo>
                <a:lnTo>
                  <a:pt x="1975104" y="0"/>
                </a:lnTo>
                <a:lnTo>
                  <a:pt x="1975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07638" y="2259481"/>
            <a:ext cx="7822692" cy="96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8"/>
              </a:lnSpc>
            </a:pPr>
            <a:r>
              <a:rPr lang="en-US" sz="7148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Maltrato prenatal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86745" y="4737148"/>
            <a:ext cx="8027528" cy="308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•Son aquellas conductas que por acción u omisión provocan un daño físico o psíquico en la mujer embarazada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b="1">
              <a:solidFill>
                <a:srgbClr val="3B3B3B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27797" y="4247388"/>
            <a:ext cx="12032406" cy="89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6300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Falta de integración horizontal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01641" y="2488740"/>
            <a:ext cx="4652863" cy="3555181"/>
          </a:xfrm>
          <a:custGeom>
            <a:avLst/>
            <a:gdLst/>
            <a:ahLst/>
            <a:cxnLst/>
            <a:rect l="l" t="t" r="r" b="b"/>
            <a:pathLst>
              <a:path w="4652863" h="3555181">
                <a:moveTo>
                  <a:pt x="0" y="0"/>
                </a:moveTo>
                <a:lnTo>
                  <a:pt x="4652863" y="0"/>
                </a:lnTo>
                <a:lnTo>
                  <a:pt x="4652863" y="3555181"/>
                </a:lnTo>
                <a:lnTo>
                  <a:pt x="0" y="3555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15450" y="6528352"/>
            <a:ext cx="1115898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Trauma rompe la sincronicidad de los hemisferios con un sesgo hacia uno de los dos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3589" y="7492253"/>
            <a:ext cx="2844526" cy="2794747"/>
          </a:xfrm>
          <a:custGeom>
            <a:avLst/>
            <a:gdLst/>
            <a:ahLst/>
            <a:cxnLst/>
            <a:rect l="l" t="t" r="r" b="b"/>
            <a:pathLst>
              <a:path w="2844526" h="2794747">
                <a:moveTo>
                  <a:pt x="0" y="0"/>
                </a:moveTo>
                <a:lnTo>
                  <a:pt x="2844526" y="0"/>
                </a:lnTo>
                <a:lnTo>
                  <a:pt x="2844526" y="2794747"/>
                </a:lnTo>
                <a:lnTo>
                  <a:pt x="0" y="2794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66546" y="1908729"/>
            <a:ext cx="11565787" cy="608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43" lvl="1" indent="-291471" algn="l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Además de las alteraciones en el funcionamiento y crecimiento de cada hemisferio, el maltrato </a:t>
            </a:r>
            <a:r>
              <a:rPr lang="en-US" sz="2700" b="1">
                <a:solidFill>
                  <a:srgbClr val="C474B2"/>
                </a:solidFill>
                <a:latin typeface="Inter Medium"/>
                <a:ea typeface="Inter Medium"/>
                <a:cs typeface="Inter Medium"/>
                <a:sym typeface="Inter Medium"/>
              </a:rPr>
              <a:t>empeora también la coordinación e integración </a:t>
            </a:r>
            <a:r>
              <a:rPr lang="en-US" sz="27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entre ellos por el escaso crecimiento del cuerpo calloso (hay atrofia)</a:t>
            </a:r>
          </a:p>
          <a:p>
            <a:pPr algn="l">
              <a:lnSpc>
                <a:spcPts val="3780"/>
              </a:lnSpc>
            </a:pPr>
            <a:endParaRPr lang="en-US" sz="2700" b="1">
              <a:solidFill>
                <a:srgbClr val="3B3B3B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582943" lvl="1" indent="-291471" algn="l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Como consecuencia a estos niños les puede resultar </a:t>
            </a:r>
            <a:r>
              <a:rPr lang="en-US" sz="2700" b="1">
                <a:solidFill>
                  <a:srgbClr val="C474B2"/>
                </a:solidFill>
                <a:latin typeface="Inter Bold"/>
                <a:ea typeface="Inter Bold"/>
                <a:cs typeface="Inter Bold"/>
                <a:sym typeface="Inter Bold"/>
              </a:rPr>
              <a:t>más difícil simbolizar</a:t>
            </a:r>
            <a:r>
              <a:rPr lang="en-US" sz="27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, más frecuente </a:t>
            </a:r>
            <a:r>
              <a:rPr lang="en-US" sz="2700" b="1">
                <a:solidFill>
                  <a:srgbClr val="C474B2"/>
                </a:solidFill>
                <a:latin typeface="Inter Bold"/>
                <a:ea typeface="Inter Bold"/>
                <a:cs typeface="Inter Bold"/>
                <a:sym typeface="Inter Bold"/>
              </a:rPr>
              <a:t>alexitimia</a:t>
            </a:r>
            <a:r>
              <a:rPr lang="en-US" sz="2700">
                <a:solidFill>
                  <a:srgbClr val="C474B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7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(incapacidad para denominar y describir los estados afectivos) y en general </a:t>
            </a:r>
            <a:r>
              <a:rPr lang="en-US" sz="2700" b="1">
                <a:solidFill>
                  <a:srgbClr val="C474B2"/>
                </a:solidFill>
                <a:latin typeface="Inter Bold"/>
                <a:ea typeface="Inter Bold"/>
                <a:cs typeface="Inter Bold"/>
                <a:sym typeface="Inter Bold"/>
              </a:rPr>
              <a:t>carecerán de una narrativa</a:t>
            </a:r>
            <a:r>
              <a:rPr lang="en-US" sz="27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 de la experiencia traumática, por lo que recurrirán preferentemente a la </a:t>
            </a:r>
            <a:r>
              <a:rPr lang="en-US" sz="2700" b="1">
                <a:solidFill>
                  <a:srgbClr val="C474B2"/>
                </a:solidFill>
                <a:latin typeface="Inter Medium"/>
                <a:ea typeface="Inter Medium"/>
                <a:cs typeface="Inter Medium"/>
                <a:sym typeface="Inter Medium"/>
              </a:rPr>
              <a:t>conducta para expresar lo que sienten</a:t>
            </a:r>
            <a:r>
              <a:rPr lang="en-US" sz="27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. </a:t>
            </a:r>
          </a:p>
          <a:p>
            <a:pPr algn="l">
              <a:lnSpc>
                <a:spcPts val="3780"/>
              </a:lnSpc>
            </a:pPr>
            <a:endParaRPr lang="en-US" sz="2700" b="1">
              <a:solidFill>
                <a:srgbClr val="3B3B3B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algn="l">
              <a:lnSpc>
                <a:spcPts val="3780"/>
              </a:lnSpc>
            </a:pPr>
            <a:endParaRPr lang="en-US" sz="2700" b="1">
              <a:solidFill>
                <a:srgbClr val="3B3B3B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700" b="1">
              <a:solidFill>
                <a:srgbClr val="3B3B3B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38320" y="2095893"/>
            <a:ext cx="13610200" cy="576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3993" lvl="1" indent="-286997" algn="l">
              <a:lnSpc>
                <a:spcPts val="6646"/>
              </a:lnSpc>
              <a:buFont typeface="Arial"/>
              <a:buChar char="•"/>
            </a:pPr>
            <a:r>
              <a:rPr lang="en-US" sz="265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El sistema nervioso queda organizado por el maltrato</a:t>
            </a:r>
            <a:r>
              <a:rPr lang="en-US" sz="265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: los problemas psicopatológicos secundarios a esa evolución son i</a:t>
            </a:r>
            <a:r>
              <a:rPr lang="en-US" sz="265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ntentos de adaptación</a:t>
            </a:r>
          </a:p>
          <a:p>
            <a:pPr marL="573993" lvl="1" indent="-286997" algn="l">
              <a:lnSpc>
                <a:spcPts val="6646"/>
              </a:lnSpc>
              <a:buFont typeface="Arial"/>
              <a:buChar char="•"/>
            </a:pPr>
            <a:r>
              <a:rPr lang="en-US" sz="265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Las alteraciones cerebrales ocasionas por el maltrato producen </a:t>
            </a:r>
            <a:r>
              <a:rPr lang="en-US" sz="265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alteraciones cognitivas, afectivas y conductuales</a:t>
            </a:r>
            <a:r>
              <a:rPr lang="en-US" sz="265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que muchas veces no corresponden con un trastorno mental concreto </a:t>
            </a:r>
          </a:p>
          <a:p>
            <a:pPr marL="573993" lvl="1" indent="-286997" algn="l">
              <a:lnSpc>
                <a:spcPts val="6646"/>
              </a:lnSpc>
              <a:buFont typeface="Arial"/>
              <a:buChar char="•"/>
            </a:pPr>
            <a:r>
              <a:rPr lang="en-US" sz="265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Hay una tendencia del sistema nervioso hacia un funcionamiento óptimamente </a:t>
            </a:r>
            <a:r>
              <a:rPr lang="en-US" sz="265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adaptado a las circunstancias, aunque sean adversas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87173" y="4093388"/>
            <a:ext cx="11913654" cy="80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900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Sabiendo todo esto...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71625" y="3060191"/>
            <a:ext cx="10544750" cy="5661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La conducta de crianza, como la conducta de apego, está en cierto grado preprogramada y por lo tanto preparada para desarrollarse en cierto sentido cuando las condiciones lo hagan posible…</a:t>
            </a:r>
          </a:p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Hay que ayudar a los padres a librarse de las influencias adversas de sus propias infancias.</a:t>
            </a:r>
          </a:p>
          <a:p>
            <a:pPr algn="ctr">
              <a:lnSpc>
                <a:spcPts val="5626"/>
              </a:lnSpc>
            </a:pPr>
            <a:r>
              <a:rPr lang="en-US" sz="2900">
                <a:solidFill>
                  <a:srgbClr val="3B3B3B"/>
                </a:solidFill>
                <a:latin typeface="Forum"/>
                <a:ea typeface="Forum"/>
                <a:cs typeface="Forum"/>
                <a:sym typeface="Forum"/>
              </a:rPr>
              <a:t>(J. Bowlby)</a:t>
            </a:r>
          </a:p>
          <a:p>
            <a:pPr algn="ctr">
              <a:lnSpc>
                <a:spcPts val="5626"/>
              </a:lnSpc>
            </a:pPr>
            <a:endParaRPr lang="en-US" sz="2900">
              <a:solidFill>
                <a:srgbClr val="3B3B3B"/>
              </a:solidFill>
              <a:latin typeface="Forum"/>
              <a:ea typeface="Forum"/>
              <a:cs typeface="Forum"/>
              <a:sym typeface="Forum"/>
            </a:endParaRPr>
          </a:p>
          <a:p>
            <a:pPr algn="ctr">
              <a:lnSpc>
                <a:spcPts val="5626"/>
              </a:lnSpc>
            </a:pPr>
            <a:endParaRPr lang="en-US" sz="2900">
              <a:solidFill>
                <a:srgbClr val="3B3B3B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522057" y="-680572"/>
            <a:ext cx="3720646" cy="2229717"/>
          </a:xfrm>
          <a:custGeom>
            <a:avLst/>
            <a:gdLst/>
            <a:ahLst/>
            <a:cxnLst/>
            <a:rect l="l" t="t" r="r" b="b"/>
            <a:pathLst>
              <a:path w="3720646" h="2229717">
                <a:moveTo>
                  <a:pt x="0" y="0"/>
                </a:moveTo>
                <a:lnTo>
                  <a:pt x="3720646" y="0"/>
                </a:lnTo>
                <a:lnTo>
                  <a:pt x="3720646" y="2229717"/>
                </a:lnTo>
                <a:lnTo>
                  <a:pt x="0" y="2229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161413" y="8721719"/>
            <a:ext cx="3901638" cy="2338183"/>
          </a:xfrm>
          <a:custGeom>
            <a:avLst/>
            <a:gdLst/>
            <a:ahLst/>
            <a:cxnLst/>
            <a:rect l="l" t="t" r="r" b="b"/>
            <a:pathLst>
              <a:path w="3901638" h="2338183">
                <a:moveTo>
                  <a:pt x="0" y="0"/>
                </a:moveTo>
                <a:lnTo>
                  <a:pt x="3901638" y="0"/>
                </a:lnTo>
                <a:lnTo>
                  <a:pt x="3901638" y="2338183"/>
                </a:lnTo>
                <a:lnTo>
                  <a:pt x="0" y="2338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31518" y="6774708"/>
            <a:ext cx="3951946" cy="3512292"/>
          </a:xfrm>
          <a:custGeom>
            <a:avLst/>
            <a:gdLst/>
            <a:ahLst/>
            <a:cxnLst/>
            <a:rect l="l" t="t" r="r" b="b"/>
            <a:pathLst>
              <a:path w="3951946" h="3512292">
                <a:moveTo>
                  <a:pt x="0" y="0"/>
                </a:moveTo>
                <a:lnTo>
                  <a:pt x="3951946" y="0"/>
                </a:lnTo>
                <a:lnTo>
                  <a:pt x="3951946" y="3512292"/>
                </a:lnTo>
                <a:lnTo>
                  <a:pt x="0" y="3512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3487" y="3479699"/>
            <a:ext cx="17081025" cy="150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  <a:spcBef>
                <a:spcPct val="0"/>
              </a:spcBef>
            </a:pPr>
            <a:r>
              <a:rPr lang="en-US" sz="2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Si se logra establecer una buena </a:t>
            </a:r>
            <a:r>
              <a:rPr lang="en-US" sz="2887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vinculación prenatal </a:t>
            </a:r>
            <a:r>
              <a:rPr lang="en-US" sz="2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 abre la posibilidad de que después del nacimiento se establezcan unas relaciones más apropiadas que serán la base para un apego seguro padres-hijo, el cual es necesario para el desarrollo del niño.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5496" y="765134"/>
            <a:ext cx="12377007" cy="8756732"/>
          </a:xfrm>
          <a:custGeom>
            <a:avLst/>
            <a:gdLst/>
            <a:ahLst/>
            <a:cxnLst/>
            <a:rect l="l" t="t" r="r" b="b"/>
            <a:pathLst>
              <a:path w="12377007" h="8756732">
                <a:moveTo>
                  <a:pt x="0" y="0"/>
                </a:moveTo>
                <a:lnTo>
                  <a:pt x="12377008" y="0"/>
                </a:lnTo>
                <a:lnTo>
                  <a:pt x="12377008" y="8756732"/>
                </a:lnTo>
                <a:lnTo>
                  <a:pt x="0" y="8756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27832" y="2390050"/>
            <a:ext cx="4944339" cy="4944339"/>
          </a:xfrm>
          <a:custGeom>
            <a:avLst/>
            <a:gdLst/>
            <a:ahLst/>
            <a:cxnLst/>
            <a:rect l="l" t="t" r="r" b="b"/>
            <a:pathLst>
              <a:path w="4944339" h="4944339">
                <a:moveTo>
                  <a:pt x="0" y="0"/>
                </a:moveTo>
                <a:lnTo>
                  <a:pt x="4944339" y="0"/>
                </a:lnTo>
                <a:lnTo>
                  <a:pt x="4944339" y="4944339"/>
                </a:lnTo>
                <a:lnTo>
                  <a:pt x="0" y="4944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24029" y="2656187"/>
            <a:ext cx="12439941" cy="522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endParaRPr/>
          </a:p>
          <a:p>
            <a:pPr marL="496585" lvl="1" indent="-248293" algn="l">
              <a:lnSpc>
                <a:spcPts val="5750"/>
              </a:lnSpc>
              <a:buFont typeface="Arial"/>
              <a:buChar char="•"/>
            </a:pPr>
            <a:r>
              <a:rPr lang="en-US" sz="23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Intervenciones tempranas para la promoción de la salud mental infantil</a:t>
            </a:r>
          </a:p>
          <a:p>
            <a:pPr marL="496585" lvl="1" indent="-248293" algn="l">
              <a:lnSpc>
                <a:spcPts val="5750"/>
              </a:lnSpc>
              <a:buFont typeface="Arial"/>
              <a:buChar char="•"/>
            </a:pPr>
            <a:r>
              <a:rPr lang="en-US" sz="23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Incidir de manera favorable sobre las cadenas de transmisión intergeneracional e inseguridad y tratar de resolver los efectos del trauma relacional</a:t>
            </a:r>
          </a:p>
          <a:p>
            <a:pPr marL="496585" lvl="1" indent="-248293" algn="l">
              <a:lnSpc>
                <a:spcPts val="5750"/>
              </a:lnSpc>
              <a:buFont typeface="Arial"/>
              <a:buChar char="•"/>
            </a:pPr>
            <a:r>
              <a:rPr lang="en-US" sz="23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Si queremos construir una sociedad más reflexiva y colaboradora necesitamos apoyar las cualidades de cuidado que se aprenden en la primera infancia e integrarlas en nuestro pensamiento político y económico</a:t>
            </a:r>
          </a:p>
          <a:p>
            <a:pPr algn="ctr">
              <a:lnSpc>
                <a:spcPts val="5250"/>
              </a:lnSpc>
            </a:pPr>
            <a:endParaRPr lang="en-US" sz="2300" b="1">
              <a:solidFill>
                <a:srgbClr val="3B3B3B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539880" y="1426761"/>
            <a:ext cx="3705225" cy="58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3B3B3B"/>
                </a:solidFill>
                <a:latin typeface="Inter Bold"/>
                <a:ea typeface="Inter Bold"/>
                <a:cs typeface="Inter Bold"/>
                <a:sym typeface="Inter Bold"/>
              </a:rPr>
              <a:t>Políticas públicas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29718" y="9220200"/>
            <a:ext cx="408920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(“Apego y psicoterapia”. M.Marrone)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2057" y="-680572"/>
            <a:ext cx="3720646" cy="2229717"/>
          </a:xfrm>
          <a:custGeom>
            <a:avLst/>
            <a:gdLst/>
            <a:ahLst/>
            <a:cxnLst/>
            <a:rect l="l" t="t" r="r" b="b"/>
            <a:pathLst>
              <a:path w="3720646" h="2229717">
                <a:moveTo>
                  <a:pt x="0" y="0"/>
                </a:moveTo>
                <a:lnTo>
                  <a:pt x="3720646" y="0"/>
                </a:lnTo>
                <a:lnTo>
                  <a:pt x="3720646" y="2229717"/>
                </a:lnTo>
                <a:lnTo>
                  <a:pt x="0" y="2229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161413" y="8721719"/>
            <a:ext cx="3901638" cy="2338183"/>
          </a:xfrm>
          <a:custGeom>
            <a:avLst/>
            <a:gdLst/>
            <a:ahLst/>
            <a:cxnLst/>
            <a:rect l="l" t="t" r="r" b="b"/>
            <a:pathLst>
              <a:path w="3901638" h="2338183">
                <a:moveTo>
                  <a:pt x="0" y="0"/>
                </a:moveTo>
                <a:lnTo>
                  <a:pt x="3901638" y="0"/>
                </a:lnTo>
                <a:lnTo>
                  <a:pt x="3901638" y="2338183"/>
                </a:lnTo>
                <a:lnTo>
                  <a:pt x="0" y="2338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45892" y="5976400"/>
            <a:ext cx="2426934" cy="3914410"/>
          </a:xfrm>
          <a:custGeom>
            <a:avLst/>
            <a:gdLst/>
            <a:ahLst/>
            <a:cxnLst/>
            <a:rect l="l" t="t" r="r" b="b"/>
            <a:pathLst>
              <a:path w="2426934" h="3914410">
                <a:moveTo>
                  <a:pt x="0" y="0"/>
                </a:moveTo>
                <a:lnTo>
                  <a:pt x="2426934" y="0"/>
                </a:lnTo>
                <a:lnTo>
                  <a:pt x="2426934" y="3914410"/>
                </a:lnTo>
                <a:lnTo>
                  <a:pt x="0" y="3914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07638" y="2259481"/>
            <a:ext cx="7822692" cy="186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8"/>
              </a:lnSpc>
            </a:pPr>
            <a:r>
              <a:rPr lang="en-US" sz="7148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Maltrato perinatal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86745" y="4737148"/>
            <a:ext cx="8027528" cy="246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•Aquel acto intencionado o negligente que causa un efecto nocivo al feto o recién nacido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b="1">
              <a:solidFill>
                <a:srgbClr val="3B3B3B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4498" y="385969"/>
            <a:ext cx="17459003" cy="9515061"/>
            <a:chOff x="0" y="0"/>
            <a:chExt cx="4598256" cy="2506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8256" cy="2506024"/>
            </a:xfrm>
            <a:custGeom>
              <a:avLst/>
              <a:gdLst/>
              <a:ahLst/>
              <a:cxnLst/>
              <a:rect l="l" t="t" r="r" b="b"/>
              <a:pathLst>
                <a:path w="4598256" h="2506024">
                  <a:moveTo>
                    <a:pt x="22615" y="0"/>
                  </a:moveTo>
                  <a:lnTo>
                    <a:pt x="4575641" y="0"/>
                  </a:lnTo>
                  <a:cubicBezTo>
                    <a:pt x="4588131" y="0"/>
                    <a:pt x="4598256" y="10125"/>
                    <a:pt x="4598256" y="22615"/>
                  </a:cubicBezTo>
                  <a:lnTo>
                    <a:pt x="4598256" y="2483409"/>
                  </a:lnTo>
                  <a:cubicBezTo>
                    <a:pt x="4598256" y="2489407"/>
                    <a:pt x="4595873" y="2495159"/>
                    <a:pt x="4591633" y="2499401"/>
                  </a:cubicBezTo>
                  <a:cubicBezTo>
                    <a:pt x="4587391" y="2503642"/>
                    <a:pt x="4581639" y="2506024"/>
                    <a:pt x="4575641" y="2506024"/>
                  </a:cubicBezTo>
                  <a:lnTo>
                    <a:pt x="22615" y="2506024"/>
                  </a:lnTo>
                  <a:cubicBezTo>
                    <a:pt x="10125" y="2506024"/>
                    <a:pt x="0" y="2495899"/>
                    <a:pt x="0" y="2483409"/>
                  </a:cubicBezTo>
                  <a:lnTo>
                    <a:pt x="0" y="22615"/>
                  </a:lnTo>
                  <a:cubicBezTo>
                    <a:pt x="0" y="10125"/>
                    <a:pt x="10125" y="0"/>
                    <a:pt x="22615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8256" cy="2544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08089" y="3377081"/>
            <a:ext cx="8271822" cy="340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3"/>
              </a:lnSpc>
            </a:pPr>
            <a:r>
              <a:rPr lang="en-US" sz="13436" spc="-416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¡MUCHAS GRACIAS!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85379" y="8388554"/>
            <a:ext cx="9717241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4"/>
              </a:lnSpc>
            </a:pPr>
            <a:r>
              <a:rPr lang="en-US" sz="2499" spc="-4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mariavictoriasanchez@grupolaberinto.es</a:t>
            </a:r>
          </a:p>
          <a:p>
            <a:pPr algn="ctr">
              <a:lnSpc>
                <a:spcPts val="2624"/>
              </a:lnSpc>
            </a:pPr>
            <a:r>
              <a:rPr lang="en-US" sz="2499" spc="-4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@m.victoria_g.laberinto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138" y="2249171"/>
            <a:ext cx="4250066" cy="5466323"/>
          </a:xfrm>
          <a:custGeom>
            <a:avLst/>
            <a:gdLst/>
            <a:ahLst/>
            <a:cxnLst/>
            <a:rect l="l" t="t" r="r" b="b"/>
            <a:pathLst>
              <a:path w="4250066" h="5466323">
                <a:moveTo>
                  <a:pt x="0" y="0"/>
                </a:moveTo>
                <a:lnTo>
                  <a:pt x="4250066" y="0"/>
                </a:lnTo>
                <a:lnTo>
                  <a:pt x="4250066" y="5466323"/>
                </a:lnTo>
                <a:lnTo>
                  <a:pt x="0" y="546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70090" y="981075"/>
            <a:ext cx="11665072" cy="1003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Benito, R. (2024). Cerebros moldeando otros cerebros. Desclee De Brouwwer.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Bowlby, J.(1996). Una base segura. Aplicaciones clínicas de una teoría del apego. Paidós Psicología Profunda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Cortina, M. y Marrone, M. (2017) Apego y psicoterapia. Un paradigma revolucionario. Ed. Psimática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Dana, D (2019). La teoría polivagal en terapia: cómo unirse al ritmo de la regulación. Ed. Eleftheria.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DiBartolo, I. (2022). El apego. Cómo nuestros vínculos nos hacen quienes somos. Lugar Editorial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Hoffman, K; Cooper, G; Powell, B (2017) Cómo criar a un niño seguro .Ed. Medicci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Izquierdo, A., Cuéllar, I. y Padilla, D. (2021). Manueal de Psicología Clínica de la Infancia y la adolescencia. Bases para una nueva especialidad. McGrawHill.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Janin, B. (2019). El sufrimiento psíquico en los niños. psicopatología infantil y constitución subjetiva. Noveduc.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Marrone, M. (2009). La teoría del apego. Un enfoque actual. Ed. Psimática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Odent, M. (2007). La vida fetal, el nacimiento y el futuro de la humanidad. OB STARE.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Olza, I, Marín, A, Gil, A. (2012).  Neurobiología del parto, maternidad y salud ciencia, conciencia y experiencia. Informes, estudios e investigación. Ministerio de Sanidad, Servicios Sociales e igualdad.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Porges, S (2017). La teoría polivagal: fundamentos neurofisiológicos de las emociones, el apego, la comunicación y la autorregulación. Madrid: Ed. Pleyades.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Siegel, D. (2007). </a:t>
            </a:r>
            <a:r>
              <a:rPr lang="en-US" sz="2000" i="1">
                <a:solidFill>
                  <a:srgbClr val="CF4049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La mente en desarrollo: cómo interactúan las relaciones y el cerebro para modelar nuestro ser</a:t>
            </a:r>
            <a:r>
              <a:rPr lang="en-US" sz="2000">
                <a:solidFill>
                  <a:srgbClr val="CF4049"/>
                </a:solidFill>
                <a:latin typeface="Open Sans"/>
                <a:ea typeface="Open Sans"/>
                <a:cs typeface="Open Sans"/>
                <a:sym typeface="Open Sans"/>
              </a:rPr>
              <a:t>. Bilbao: Editorial Desclée de Brouwer.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CF404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CF404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CF404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CF404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200"/>
              </a:lnSpc>
            </a:pPr>
            <a:endParaRPr lang="en-US" sz="2000">
              <a:solidFill>
                <a:srgbClr val="CF40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2332312"/>
            <a:ext cx="11301259" cy="5622376"/>
          </a:xfrm>
          <a:custGeom>
            <a:avLst/>
            <a:gdLst/>
            <a:ahLst/>
            <a:cxnLst/>
            <a:rect l="l" t="t" r="r" b="b"/>
            <a:pathLst>
              <a:path w="11301259" h="5622376">
                <a:moveTo>
                  <a:pt x="0" y="0"/>
                </a:moveTo>
                <a:lnTo>
                  <a:pt x="11301258" y="0"/>
                </a:lnTo>
                <a:lnTo>
                  <a:pt x="11301258" y="5622376"/>
                </a:lnTo>
                <a:lnTo>
                  <a:pt x="0" y="5622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3201096"/>
            <a:ext cx="11301259" cy="3884808"/>
          </a:xfrm>
          <a:custGeom>
            <a:avLst/>
            <a:gdLst/>
            <a:ahLst/>
            <a:cxnLst/>
            <a:rect l="l" t="t" r="r" b="b"/>
            <a:pathLst>
              <a:path w="11301259" h="3884808">
                <a:moveTo>
                  <a:pt x="0" y="0"/>
                </a:moveTo>
                <a:lnTo>
                  <a:pt x="11301258" y="0"/>
                </a:lnTo>
                <a:lnTo>
                  <a:pt x="11301258" y="3884808"/>
                </a:lnTo>
                <a:lnTo>
                  <a:pt x="0" y="3884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63036" y="1483390"/>
            <a:ext cx="14361928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b="1">
                <a:solidFill>
                  <a:srgbClr val="3B3B3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Factores de riesgo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722324" y="3922593"/>
            <a:ext cx="5054240" cy="4865910"/>
            <a:chOff x="0" y="0"/>
            <a:chExt cx="1576286" cy="15175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6286" cy="1517551"/>
            </a:xfrm>
            <a:custGeom>
              <a:avLst/>
              <a:gdLst/>
              <a:ahLst/>
              <a:cxnLst/>
              <a:rect l="l" t="t" r="r" b="b"/>
              <a:pathLst>
                <a:path w="1576286" h="1517551">
                  <a:moveTo>
                    <a:pt x="81184" y="0"/>
                  </a:moveTo>
                  <a:lnTo>
                    <a:pt x="1495103" y="0"/>
                  </a:lnTo>
                  <a:cubicBezTo>
                    <a:pt x="1539939" y="0"/>
                    <a:pt x="1576286" y="36347"/>
                    <a:pt x="1576286" y="81184"/>
                  </a:cubicBezTo>
                  <a:lnTo>
                    <a:pt x="1576286" y="1436367"/>
                  </a:lnTo>
                  <a:cubicBezTo>
                    <a:pt x="1576286" y="1457899"/>
                    <a:pt x="1567733" y="1478548"/>
                    <a:pt x="1552508" y="1493773"/>
                  </a:cubicBezTo>
                  <a:cubicBezTo>
                    <a:pt x="1537283" y="1508998"/>
                    <a:pt x="1516634" y="1517551"/>
                    <a:pt x="1495103" y="1517551"/>
                  </a:cubicBezTo>
                  <a:lnTo>
                    <a:pt x="81184" y="1517551"/>
                  </a:lnTo>
                  <a:cubicBezTo>
                    <a:pt x="36347" y="1517551"/>
                    <a:pt x="0" y="1481204"/>
                    <a:pt x="0" y="1436367"/>
                  </a:cubicBezTo>
                  <a:lnTo>
                    <a:pt x="0" y="81184"/>
                  </a:lnTo>
                  <a:cubicBezTo>
                    <a:pt x="0" y="36347"/>
                    <a:pt x="36347" y="0"/>
                    <a:pt x="81184" y="0"/>
                  </a:cubicBezTo>
                  <a:close/>
                </a:path>
              </a:pathLst>
            </a:custGeom>
            <a:solidFill>
              <a:srgbClr val="FFFBF9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76286" cy="1555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21068" y="3922593"/>
            <a:ext cx="5054240" cy="4865910"/>
            <a:chOff x="0" y="0"/>
            <a:chExt cx="1576286" cy="15175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6286" cy="1517551"/>
            </a:xfrm>
            <a:custGeom>
              <a:avLst/>
              <a:gdLst/>
              <a:ahLst/>
              <a:cxnLst/>
              <a:rect l="l" t="t" r="r" b="b"/>
              <a:pathLst>
                <a:path w="1576286" h="1517551">
                  <a:moveTo>
                    <a:pt x="81184" y="0"/>
                  </a:moveTo>
                  <a:lnTo>
                    <a:pt x="1495103" y="0"/>
                  </a:lnTo>
                  <a:cubicBezTo>
                    <a:pt x="1539939" y="0"/>
                    <a:pt x="1576286" y="36347"/>
                    <a:pt x="1576286" y="81184"/>
                  </a:cubicBezTo>
                  <a:lnTo>
                    <a:pt x="1576286" y="1436367"/>
                  </a:lnTo>
                  <a:cubicBezTo>
                    <a:pt x="1576286" y="1457899"/>
                    <a:pt x="1567733" y="1478548"/>
                    <a:pt x="1552508" y="1493773"/>
                  </a:cubicBezTo>
                  <a:cubicBezTo>
                    <a:pt x="1537283" y="1508998"/>
                    <a:pt x="1516634" y="1517551"/>
                    <a:pt x="1495103" y="1517551"/>
                  </a:cubicBezTo>
                  <a:lnTo>
                    <a:pt x="81184" y="1517551"/>
                  </a:lnTo>
                  <a:cubicBezTo>
                    <a:pt x="36347" y="1517551"/>
                    <a:pt x="0" y="1481204"/>
                    <a:pt x="0" y="1436367"/>
                  </a:cubicBezTo>
                  <a:lnTo>
                    <a:pt x="0" y="81184"/>
                  </a:lnTo>
                  <a:cubicBezTo>
                    <a:pt x="0" y="36347"/>
                    <a:pt x="36347" y="0"/>
                    <a:pt x="81184" y="0"/>
                  </a:cubicBezTo>
                  <a:close/>
                </a:path>
              </a:pathLst>
            </a:custGeom>
            <a:solidFill>
              <a:srgbClr val="FFFBF9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576286" cy="1555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470302" y="6014236"/>
            <a:ext cx="3967036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Apego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70302" y="4603129"/>
            <a:ext cx="1463962" cy="94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4"/>
              </a:lnSpc>
              <a:spcBef>
                <a:spcPct val="0"/>
              </a:spcBef>
            </a:pPr>
            <a:r>
              <a:rPr lang="en-US" sz="7192" u="none" strike="noStrike" spc="-690">
                <a:solidFill>
                  <a:srgbClr val="3B3B3B"/>
                </a:solidFill>
                <a:latin typeface="Inter Light"/>
                <a:ea typeface="Inter Light"/>
                <a:cs typeface="Inter Light"/>
                <a:sym typeface="Inter Light"/>
              </a:rPr>
              <a:t>01.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82301" y="6014236"/>
            <a:ext cx="396703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3B3B3B"/>
                </a:solidFill>
                <a:latin typeface="Inter Medium"/>
                <a:ea typeface="Inter Medium"/>
                <a:cs typeface="Inter Medium"/>
                <a:sym typeface="Inter Medium"/>
              </a:rPr>
              <a:t>Trauma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85482" y="4603129"/>
            <a:ext cx="1463962" cy="94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4"/>
              </a:lnSpc>
              <a:spcBef>
                <a:spcPct val="0"/>
              </a:spcBef>
            </a:pPr>
            <a:r>
              <a:rPr lang="en-US" sz="7192" spc="-690">
                <a:solidFill>
                  <a:srgbClr val="3B3B3B"/>
                </a:solidFill>
                <a:latin typeface="Inter Light"/>
                <a:ea typeface="Inter Light"/>
                <a:cs typeface="Inter Light"/>
                <a:sym typeface="Inter Light"/>
              </a:rPr>
              <a:t>02.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4436" y="1583830"/>
            <a:ext cx="11472482" cy="7872991"/>
          </a:xfrm>
          <a:custGeom>
            <a:avLst/>
            <a:gdLst/>
            <a:ahLst/>
            <a:cxnLst/>
            <a:rect l="l" t="t" r="r" b="b"/>
            <a:pathLst>
              <a:path w="11472482" h="7872991">
                <a:moveTo>
                  <a:pt x="0" y="0"/>
                </a:moveTo>
                <a:lnTo>
                  <a:pt x="11472481" y="0"/>
                </a:lnTo>
                <a:lnTo>
                  <a:pt x="11472481" y="7872991"/>
                </a:lnTo>
                <a:lnTo>
                  <a:pt x="0" y="7872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32644" y="7466731"/>
            <a:ext cx="3270647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•Factores interrelacionados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•Se influencian mutuamente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•Complejidad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•Protección vs riesgo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•Vulnerabilidad vs resiliencia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990600"/>
            <a:ext cx="334327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Modelo vulnerabilidad-estrés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3591" y="1420123"/>
            <a:ext cx="14092869" cy="7446754"/>
          </a:xfrm>
          <a:custGeom>
            <a:avLst/>
            <a:gdLst/>
            <a:ahLst/>
            <a:cxnLst/>
            <a:rect l="l" t="t" r="r" b="b"/>
            <a:pathLst>
              <a:path w="14092869" h="7446754">
                <a:moveTo>
                  <a:pt x="0" y="0"/>
                </a:moveTo>
                <a:lnTo>
                  <a:pt x="14092869" y="0"/>
                </a:lnTo>
                <a:lnTo>
                  <a:pt x="14092869" y="7446754"/>
                </a:lnTo>
                <a:lnTo>
                  <a:pt x="0" y="744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2" r="-30446" b="-762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55178" y="3686239"/>
            <a:ext cx="14804122" cy="1665464"/>
          </a:xfrm>
          <a:custGeom>
            <a:avLst/>
            <a:gdLst/>
            <a:ahLst/>
            <a:cxnLst/>
            <a:rect l="l" t="t" r="r" b="b"/>
            <a:pathLst>
              <a:path w="14804122" h="1665464">
                <a:moveTo>
                  <a:pt x="0" y="0"/>
                </a:moveTo>
                <a:lnTo>
                  <a:pt x="14804122" y="0"/>
                </a:lnTo>
                <a:lnTo>
                  <a:pt x="14804122" y="1665464"/>
                </a:lnTo>
                <a:lnTo>
                  <a:pt x="0" y="1665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2861" y="6875355"/>
            <a:ext cx="5038376" cy="3230859"/>
          </a:xfrm>
          <a:custGeom>
            <a:avLst/>
            <a:gdLst/>
            <a:ahLst/>
            <a:cxnLst/>
            <a:rect l="l" t="t" r="r" b="b"/>
            <a:pathLst>
              <a:path w="5038376" h="3230859">
                <a:moveTo>
                  <a:pt x="0" y="0"/>
                </a:moveTo>
                <a:lnTo>
                  <a:pt x="5038377" y="0"/>
                </a:lnTo>
                <a:lnTo>
                  <a:pt x="5038377" y="3230859"/>
                </a:lnTo>
                <a:lnTo>
                  <a:pt x="0" y="3230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2200</Words>
  <Application>Microsoft Office PowerPoint</Application>
  <PresentationFormat>Personalizado</PresentationFormat>
  <Paragraphs>164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77" baseType="lpstr">
      <vt:lpstr>Janmeid</vt:lpstr>
      <vt:lpstr>Inter Medium</vt:lpstr>
      <vt:lpstr>TT Autonomous Mono</vt:lpstr>
      <vt:lpstr>IBM Plex Mono Italics</vt:lpstr>
      <vt:lpstr>Arial</vt:lpstr>
      <vt:lpstr>Space Mono Bold</vt:lpstr>
      <vt:lpstr>Architype Tschichold</vt:lpstr>
      <vt:lpstr>Inter</vt:lpstr>
      <vt:lpstr>Balabeloo</vt:lpstr>
      <vt:lpstr>Handelson Three</vt:lpstr>
      <vt:lpstr>Calibri</vt:lpstr>
      <vt:lpstr>Berkshire Swash</vt:lpstr>
      <vt:lpstr>Open Sans Bold</vt:lpstr>
      <vt:lpstr>IBM Plex Mono</vt:lpstr>
      <vt:lpstr>Barlow SemiCondensed Heavy</vt:lpstr>
      <vt:lpstr>Roboto</vt:lpstr>
      <vt:lpstr>Inter Light</vt:lpstr>
      <vt:lpstr>Inter Bold</vt:lpstr>
      <vt:lpstr>IBM Plex Mono Bold</vt:lpstr>
      <vt:lpstr>Inter Semi-Bold</vt:lpstr>
      <vt:lpstr>Open Sans Italics</vt:lpstr>
      <vt:lpstr>Open Sans</vt:lpstr>
      <vt:lpstr>Forum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Toledo</dc:title>
  <dc:creator>yovana</dc:creator>
  <cp:lastModifiedBy>yovana</cp:lastModifiedBy>
  <cp:revision>1</cp:revision>
  <dcterms:created xsi:type="dcterms:W3CDTF">2006-08-16T00:00:00Z</dcterms:created>
  <dcterms:modified xsi:type="dcterms:W3CDTF">2025-06-04T06:49:52Z</dcterms:modified>
  <dc:identifier>DAGpGjHkG_o</dc:identifier>
</cp:coreProperties>
</file>