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369" r:id="rId4"/>
    <p:sldId id="257" r:id="rId5"/>
    <p:sldId id="371" r:id="rId6"/>
    <p:sldId id="365" r:id="rId7"/>
    <p:sldId id="372" r:id="rId8"/>
    <p:sldId id="367" r:id="rId9"/>
    <p:sldId id="360" r:id="rId10"/>
    <p:sldId id="373" r:id="rId11"/>
    <p:sldId id="385" r:id="rId12"/>
    <p:sldId id="380" r:id="rId13"/>
    <p:sldId id="376" r:id="rId14"/>
    <p:sldId id="378" r:id="rId15"/>
    <p:sldId id="381" r:id="rId16"/>
    <p:sldId id="382" r:id="rId17"/>
    <p:sldId id="383" r:id="rId18"/>
    <p:sldId id="388" r:id="rId19"/>
    <p:sldId id="387" r:id="rId20"/>
    <p:sldId id="389" r:id="rId21"/>
    <p:sldId id="362" r:id="rId22"/>
    <p:sldId id="370" r:id="rId23"/>
    <p:sldId id="384" r:id="rId24"/>
    <p:sldId id="366" r:id="rId25"/>
    <p:sldId id="386" r:id="rId26"/>
    <p:sldId id="390" r:id="rId27"/>
    <p:sldId id="363" r:id="rId28"/>
    <p:sldId id="364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2F2"/>
    <a:srgbClr val="B4EAE6"/>
    <a:srgbClr val="ADE8E4"/>
    <a:srgbClr val="C7F2F7"/>
    <a:srgbClr val="3AE2E2"/>
    <a:srgbClr val="E4D93B"/>
    <a:srgbClr val="B5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8664" autoAdjust="0"/>
  </p:normalViewPr>
  <p:slideViewPr>
    <p:cSldViewPr snapToGrid="0" snapToObjects="1">
      <p:cViewPr varScale="1">
        <p:scale>
          <a:sx n="53" d="100"/>
          <a:sy n="53" d="100"/>
        </p:scale>
        <p:origin x="9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3C9A9-EBBB-4506-8A7E-C56653B4B2B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BE97-2377-4E01-9B69-0F1ED4FB53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2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Agradecer</a:t>
            </a:r>
            <a:r>
              <a:rPr lang="en-US" dirty="0"/>
              <a:t> </a:t>
            </a:r>
            <a:r>
              <a:rPr lang="es-ES" dirty="0"/>
              <a:t>la Consejería de Bienestar Social y la Federación de Municipios y Provincias de Castilla-La Mancha (FEMPCLM)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C13E3-5A13-52D7-4448-82765FCA9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7E55EF5-7B8C-2248-8ADC-0F678B3D0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1603FD-32C2-ABEE-1BA3-9FBC6CDB3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“Y 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recalcar</a:t>
            </a:r>
            <a:r>
              <a:rPr lang="en-US" dirty="0"/>
              <a:t> que la </a:t>
            </a:r>
            <a:r>
              <a:rPr lang="en-US" dirty="0" err="1"/>
              <a:t>protección</a:t>
            </a:r>
            <a:r>
              <a:rPr lang="en-US" dirty="0"/>
              <a:t> a la </a:t>
            </a:r>
            <a:r>
              <a:rPr lang="en-US" dirty="0" err="1"/>
              <a:t>infancia</a:t>
            </a:r>
            <a:r>
              <a:rPr lang="en-US" dirty="0"/>
              <a:t> </a:t>
            </a:r>
            <a:r>
              <a:rPr lang="en-US" dirty="0" err="1"/>
              <a:t>empieza</a:t>
            </a:r>
            <a:r>
              <a:rPr lang="en-US" dirty="0"/>
              <a:t> no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Nacimiento,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inicio</a:t>
            </a:r>
            <a:r>
              <a:rPr lang="en-US" dirty="0"/>
              <a:t> del Desarrollo fetal”</a:t>
            </a:r>
          </a:p>
          <a:p>
            <a:r>
              <a:rPr lang="en-US" dirty="0"/>
              <a:t>“</a:t>
            </a:r>
            <a:r>
              <a:rPr lang="en-US" dirty="0" err="1"/>
              <a:t>Igual</a:t>
            </a:r>
            <a:r>
              <a:rPr lang="en-US" dirty="0"/>
              <a:t> que </a:t>
            </a:r>
            <a:r>
              <a:rPr lang="en-US" dirty="0" err="1"/>
              <a:t>decíamos</a:t>
            </a:r>
            <a:r>
              <a:rPr lang="en-US" dirty="0"/>
              <a:t> que la </a:t>
            </a:r>
            <a:r>
              <a:rPr lang="en-US" dirty="0" err="1"/>
              <a:t>infancia</a:t>
            </a:r>
            <a:r>
              <a:rPr lang="en-US" dirty="0"/>
              <a:t> era </a:t>
            </a:r>
            <a:r>
              <a:rPr lang="en-US" dirty="0" err="1"/>
              <a:t>el</a:t>
            </a:r>
            <a:r>
              <a:rPr lang="en-US" dirty="0"/>
              <a:t> period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que </a:t>
            </a:r>
            <a:r>
              <a:rPr lang="en-US" dirty="0" err="1"/>
              <a:t>más</a:t>
            </a:r>
            <a:r>
              <a:rPr lang="en-US" dirty="0"/>
              <a:t> se </a:t>
            </a:r>
            <a:r>
              <a:rPr lang="en-US" dirty="0" err="1"/>
              <a:t>desarrollaba</a:t>
            </a:r>
            <a:r>
              <a:rPr lang="en-US" dirty="0"/>
              <a:t> Nuestro </a:t>
            </a:r>
            <a:r>
              <a:rPr lang="en-US" dirty="0" err="1"/>
              <a:t>cerebro</a:t>
            </a:r>
            <a:r>
              <a:rPr lang="en-US" dirty="0"/>
              <a:t> y </a:t>
            </a:r>
            <a:r>
              <a:rPr lang="en-US" dirty="0" err="1"/>
              <a:t>personalidad</a:t>
            </a:r>
            <a:r>
              <a:rPr lang="en-US" dirty="0"/>
              <a:t>, Podemos </a:t>
            </a:r>
            <a:r>
              <a:rPr lang="en-US" dirty="0" err="1"/>
              <a:t>decir</a:t>
            </a:r>
            <a:r>
              <a:rPr lang="en-US" dirty="0"/>
              <a:t> también que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acelerado</a:t>
            </a:r>
            <a:r>
              <a:rPr lang="en-US" dirty="0"/>
              <a:t>, y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frágil</a:t>
            </a:r>
            <a:r>
              <a:rPr lang="en-US" dirty="0"/>
              <a:t>,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meses de Desarrollo fetal”</a:t>
            </a:r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FA6F1A-17C2-2AC8-A023-FE096FDD8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BDC4D-F149-439F-CF81-57FBD56A8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641820-62FD-458A-1685-1EE16D24D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D199C-2EE9-FEAD-9F38-DB9D2AF87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s-ES" i="1" dirty="0"/>
              <a:t>La visión del pediatra: que nos encontramos en maternidad, circuito de comunicación con obstetras y trabajo social. En qué nos ayuda el diagnóstico o la orientación prenatal. </a:t>
            </a:r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9B932C-5A13-D81D-9E2E-9BAC66334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8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Cuando un niño de menos de 18 meses presenta una fractura en ausencia de antecedentes evidentes de trauma importante o una condición médica conocida que predisponga a la fragilidad ósea.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Las fracturas femorales: son más comunes en los niños que aún no caminan.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Fracturas humerales en niños menores de 3 años (las fracturas supracondíleas tienen más probabilidades de no ser producidas por maltrato).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Fracturas de cráneo en bebés o niños pequeños (tiene una probabilidad de 1 entre 3 de haber sido maltratado).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Fracturas vertebrales, pélvicas, de las manos, del pie y del esternón.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Moretones en los bebés. Moretones en la cara (con la excepción de la frente), espalda, abdomen, brazos, glúteos, orejas y manos. Moretones alejados de prominencias óseas. Moretones en racimos. Moretones múltiples, de forma uniforme. Moretones que llevan la marca clara del instrumento utilizado o que sugieren ser producidos por una ligadura. Moretones acompañados por petequias, sin trastornos hemorrágicos subyacentes.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E1434-8F7F-9DB4-9A46-EBA6EDA15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02420C-EF81-5219-E1D7-1680738C2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ADF57C6-3678-285C-8320-B4831871C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Moretones en los bebés. Moretones en la cara (con la excepción de la frente), espalda, abdomen, brazos, glúteos, orejas y manos. Moretones alejados de prominencias óseas. Moretones en racimos. Moretones múltiples, de forma uniforme. Moretones que llevan la marca clara del instrumento utilizado o que sugieren ser producidos por una ligadura. Moretones acompañados por petequias, sin trastornos hemorrágicos subyacentes.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CF09C5-6D5E-9A1D-A0F3-ACB93313E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7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i="1" dirty="0"/>
              <a:t>Figura clave en la detección precoz: El pediatra es, a menudo, el primer profesional en identificar signos de maltrato o negligencia en menores, gracias a su contacto regular con el niño y su familia.</a:t>
            </a:r>
          </a:p>
          <a:p>
            <a:pPr marL="0" indent="0">
              <a:buNone/>
            </a:pPr>
            <a:r>
              <a:rPr lang="es-ES" i="1" dirty="0"/>
              <a:t>Obligación legal de notificación: En España, los pediatras tienen la obligación de notificar a la justicia cualquier sospecha de maltrato infantil, incluso en ausencia de pruebas concluyentes.</a:t>
            </a:r>
          </a:p>
          <a:p>
            <a:pPr marL="0" indent="0">
              <a:buNone/>
            </a:pPr>
            <a:r>
              <a:rPr lang="es-ES" i="1" dirty="0"/>
              <a:t>Baja tasa de detección: Se estima que solo entre el 10% y el 15% de los casos de maltrato infantil son identificados en las consultas pediátricas, lo que indica una necesidad urgente de mejorar la formación y los protocolos de actuación.</a:t>
            </a:r>
          </a:p>
          <a:p>
            <a:pPr marL="0" indent="0">
              <a:buNone/>
            </a:pPr>
            <a:r>
              <a:rPr lang="es-ES" i="1" dirty="0"/>
              <a:t>Alta prevalencia de maltrato: Entre el 15% y el 18,5% de la población infantil en España sufre algún tipo de maltrato, siendo la negligencia la forma más común.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total of 404 out of 570,648 emergency patients (0.07%) were diagnosed with potential abuse. Physical abuse was the most frequent kind of abuse (40.3%). The median age was 4.3 years (IQR 1.6–10.2), and 55% were girls, with sexual abuse being more common in them (OR 3.71; 95% CI: 2.23–6.17), and physical abuse more frequent in boys (OR 1.72; 95% CI: 1.15–2.57). A total of 89 patients (22%) required admission. Age and type of abuse were independently associated with risk of admission. More than half (56%) of the cases required additional follow-up, with sexual (OR 3.98; 95% CI: 1.93–7.03) and emotional abuse (OR 4.93; 95% CI: 1.82–13.35) requiring more mental health follow-up, and physical abuse requiring more social services follow-up (OR 4.39; 95% CI: 1.61–11.98).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7BE97-2377-4E01-9B69-0F1ED4FB53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A9271-671D-BC4B-BF4A-9A468762D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598560-7D31-2F4E-8BE9-DA07B5B34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3847A-C4DD-2044-976B-08277F8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7A9A98-C3E7-6C4F-A805-B47D63A2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E3A1E-75E5-E741-8EA6-2233B7C6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15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F0B70-2660-164E-AAAE-D2270161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EADFC2-23AB-464C-94F9-F520D22F4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7E63C2-51FC-BA48-8F6C-9A39464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5654CA-5D30-9040-BAE3-A18B20DC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397039-5A0B-B044-9E85-8AEDCC62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96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B00452-F0E6-6947-9F22-6CBD93393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89A2DD-14D9-234F-BCCC-61D74B93A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CCA1AE-74E0-8D44-A9F5-21DCA7C6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98820B-EB1F-8E4D-969C-49487CCC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8CA5DB-BA72-6C40-983A-A5D47C2B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6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22010-44A6-9041-8856-4E5913FF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B52D7-4230-FE43-B237-38D0A2B7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93306-061F-A74B-96C4-C1712E6F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914AC-8111-DD46-8E8F-7E08AB66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411F6-21D6-0142-B59D-469BBB86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17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9D59C-90D4-6942-95E7-BC009DBF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C0F0C6-14AC-E544-9088-1531E8B1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49E07-D050-D346-860B-C2CEAE47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E5FC1-58F5-4946-B28A-561077B4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38430E-DDD1-B746-8218-F8C4CBA9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6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8FED1-81F2-6E45-8872-48AC5590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64981-5C9E-E04E-A075-C6FB4BFEF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3C13AC-D28B-7946-B084-8F7A4C43F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BE96CA-CBCC-3644-84AB-C426FE2C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7DE95-61AC-7C43-8F33-8A163098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9F53EA-FDB8-DD4D-8351-8B28003F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79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B902F-FBE3-C348-98E6-34FC9E0C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A75507-0C0B-7547-80CD-6A08CB5AE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AD605D-7165-8D41-AF5A-F3290A75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151B58-C240-EF4C-A32A-A2D4CA6D7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57E00E-F3E0-9B46-857D-E7ED195E0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6C9DAB-2013-0A42-8752-78626138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7FF1ED-24AA-2A4A-A930-C9C9C856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18B6C9-A25F-DD4A-AF67-82133187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6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0378A-D907-F74A-A214-E8408CDF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9BD47-9CC9-804C-B4BC-E54E2828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2BBD3B-2D02-D346-A76F-4E800620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ADE05F-E2AF-A547-B3BB-C2215012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95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98D515-5F40-F04E-9204-ECD18364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F199BF-41CA-4E4D-9783-B6435BDF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127BB7-278E-094D-B3BE-A7F25354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74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56464-2E4A-1846-A649-0BA6CF6B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DA39E-4293-6C43-9981-8C5C5C7AA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AB17C3-097D-F746-9271-7D82CDB15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CCF38-E94F-FA40-8A94-CCE2915B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F1E865-BF7B-A847-B67B-B5285D4A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D8794A-E65B-5F44-B792-B4689AEC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05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3E40D-C57B-E443-9155-7AC7C91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DE2BD4-933F-884D-ACAB-C0423EE69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1113E1-BB81-FF48-B9F7-C41CE1901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22C23F-14D0-9E4C-95D1-124AF3DB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88FDC9-01A6-5441-9AA2-98A55BBB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7A4CA-646B-D241-8925-DF5675FE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5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AD590D-A733-954E-9C70-AB4D6703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915341-7C73-1849-8EBA-718248D1C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8F0B2D-DA19-5A47-B709-4F65A9965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524C-D9B9-2646-8668-59226A380B29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7F573-BBC6-E246-A27A-9D6C7871F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D6C40-832D-574A-99D6-156958E7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1782-12FA-0E42-BE39-4F7836F0F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0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C2047-743A-5846-A2D0-A47FB4519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285" y="705100"/>
            <a:ext cx="9144000" cy="2387600"/>
          </a:xfrm>
          <a:ln w="38100">
            <a:solidFill>
              <a:srgbClr val="ADE8E4"/>
            </a:solidFill>
          </a:ln>
        </p:spPr>
        <p:txBody>
          <a:bodyPr>
            <a:normAutofit fontScale="90000"/>
          </a:bodyPr>
          <a:lstStyle/>
          <a:p>
            <a:r>
              <a:rPr lang="es-ES" dirty="0"/>
              <a:t>Protección a la infancia en los primeros meses de vida: la visión del pediatra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3F583D-441F-6284-EB0C-2B24346BC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122" y="3429001"/>
            <a:ext cx="7503755" cy="1318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3A6EC3-76E5-E855-AF87-2421B8492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036" y="5084252"/>
            <a:ext cx="4853841" cy="76458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2A87006-A653-E616-1861-35F4DB695A90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89368A8-ED95-CEF4-3EDD-0BA27E81013A}"/>
              </a:ext>
            </a:extLst>
          </p:cNvPr>
          <p:cNvSpPr/>
          <p:nvPr/>
        </p:nvSpPr>
        <p:spPr>
          <a:xfrm>
            <a:off x="0" y="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6B8A669-8B8E-13E2-4975-953431489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858" y="5084252"/>
            <a:ext cx="2857899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A418-D269-1032-8704-719AAD74B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05EA1-2065-2C8B-38A8-06E73D867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i="1" dirty="0"/>
              <a:t>El recién nacido como sujeto de especial vulnerabilidad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D9E679-2FD4-5CC0-D00F-3E894CF13CB5}"/>
              </a:ext>
            </a:extLst>
          </p:cNvPr>
          <p:cNvSpPr/>
          <p:nvPr/>
        </p:nvSpPr>
        <p:spPr>
          <a:xfrm>
            <a:off x="0" y="6345548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Shonkoff et al, Pediatrics 2012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020B7FB-4A07-3396-D991-762333E9B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4E8D189-8805-D80B-7EAD-1A360F6B8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191" y="1825511"/>
            <a:ext cx="693219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/>
              <a:t>Riesgo aumentado en ciertas situaciones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Prematuridad, patología neonatal, malformaciones o enfermedades crónicas.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Contextos de vulnerabilidad social: pobreza, exclusión, violencia.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Exposición a estrés y problemas de salud mental / vínculo, a los que el recién nacido es especialmente sensible.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D1AE4B-C958-215B-F3CA-5FCFA9A9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7" y="2319609"/>
            <a:ext cx="4438316" cy="29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5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A5D09-E2E6-757F-0948-CCA635938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0AE57-AE42-DB95-846C-D98B76A4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i="1" dirty="0"/>
              <a:t>¿Qué es el maltrato?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9C4360-16D9-DC7F-5A7E-607ADE77C1C4}"/>
              </a:ext>
            </a:extLst>
          </p:cNvPr>
          <p:cNvSpPr/>
          <p:nvPr/>
        </p:nvSpPr>
        <p:spPr>
          <a:xfrm>
            <a:off x="0" y="6345548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470EA2-E2A9-04B7-812E-AD8D235C8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C7C1905-A723-8AF9-42A0-FE4E6771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768" y="1540042"/>
            <a:ext cx="8745955" cy="4250538"/>
          </a:xfrm>
          <a:ln w="44450">
            <a:solidFill>
              <a:srgbClr val="A8F2F2"/>
            </a:solidFill>
          </a:ln>
        </p:spPr>
        <p:txBody>
          <a:bodyPr lIns="144000" tIns="144000" rIns="144000" bIns="72000">
            <a:normAutofit/>
          </a:bodyPr>
          <a:lstStyle/>
          <a:p>
            <a:pPr>
              <a:buNone/>
            </a:pPr>
            <a:r>
              <a:rPr lang="es-ES" sz="4000" b="1" i="1" dirty="0"/>
              <a:t>«acción, omisión o trato negligente, no accidental, que priva al niño de sus derechos y de su bienestar, que amenaza o interfiere con su desarrollo físico, psíquico o social, cuyos autores pueden ser personas, instituciones o la propia sociedad»</a:t>
            </a:r>
            <a:endParaRPr lang="es-ES" sz="4000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BF9B2-E3E8-053C-6DBE-FCB49EA34115}"/>
              </a:ext>
            </a:extLst>
          </p:cNvPr>
          <p:cNvSpPr txBox="1"/>
          <p:nvPr/>
        </p:nvSpPr>
        <p:spPr>
          <a:xfrm>
            <a:off x="5864392" y="5883398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Centro Internacional de la </a:t>
            </a:r>
            <a:r>
              <a:rPr lang="en-US" dirty="0" err="1">
                <a:solidFill>
                  <a:schemeClr val="tx1"/>
                </a:solidFill>
              </a:rPr>
              <a:t>Infancia</a:t>
            </a:r>
            <a:r>
              <a:rPr lang="en-US" dirty="0">
                <a:solidFill>
                  <a:schemeClr val="tx1"/>
                </a:solidFill>
              </a:rPr>
              <a:t> (París)</a:t>
            </a:r>
          </a:p>
        </p:txBody>
      </p:sp>
    </p:spTree>
    <p:extLst>
      <p:ext uri="{BB962C8B-B14F-4D97-AF65-F5344CB8AC3E}">
        <p14:creationId xmlns:p14="http://schemas.microsoft.com/office/powerpoint/2010/main" val="227093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8EB14-4D6B-A836-B6E1-F4956E66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5EB51-7CDB-C9D7-C75F-5486B3E3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Formas de maltrato en los primeros meses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8D61CED-9F93-71B9-60EB-7BE272EF67B6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2C21E1-5713-D041-6BE9-7BEBCDBC2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417658-773F-1568-9E29-EC7F943642AC}"/>
              </a:ext>
            </a:extLst>
          </p:cNvPr>
          <p:cNvSpPr txBox="1"/>
          <p:nvPr/>
        </p:nvSpPr>
        <p:spPr>
          <a:xfrm>
            <a:off x="5926756" y="586299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Trenchs</a:t>
            </a:r>
            <a:r>
              <a:rPr lang="en-US" dirty="0"/>
              <a:t> 2014; </a:t>
            </a:r>
            <a:r>
              <a:rPr lang="en-US" dirty="0" err="1"/>
              <a:t>Observatorio</a:t>
            </a:r>
            <a:r>
              <a:rPr lang="en-US" dirty="0"/>
              <a:t> de la </a:t>
            </a:r>
            <a:r>
              <a:rPr lang="en-US" dirty="0" err="1"/>
              <a:t>Infancia</a:t>
            </a:r>
            <a:r>
              <a:rPr lang="en-US" dirty="0"/>
              <a:t>, 2015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5BA9EB-9A7B-9234-DE04-4EBF8390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0" y="1826948"/>
            <a:ext cx="5332680" cy="39591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C22581-94A2-E5BC-11AC-21D4E3F1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39" y="1690688"/>
            <a:ext cx="5179285" cy="39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890E-E6F4-1A96-AFE7-2E409D175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A2530-0192-F3C2-2C4C-8EA2BD8E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Formas de maltrato en los primeros meses: ¿en qué tenemos que fijarnos?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CE15FE4-8BDE-43C8-526B-D46D7FFFA0FE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7DFF58-52F3-BE30-DADB-4F65C12C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971EE3-6DB5-A9ED-9BD2-1ADAA4E327C0}"/>
              </a:ext>
            </a:extLst>
          </p:cNvPr>
          <p:cNvSpPr txBox="1"/>
          <p:nvPr/>
        </p:nvSpPr>
        <p:spPr>
          <a:xfrm>
            <a:off x="5926756" y="640863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UNICEF, 2018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FA2A5EA1-4898-31CD-2F60-1EF628C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126"/>
            <a:ext cx="10515600" cy="324852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s-ES" b="1" u="sng" dirty="0"/>
              <a:t>Negligencia – cuidados inadecuados </a:t>
            </a:r>
            <a:endParaRPr lang="es-ES" dirty="0"/>
          </a:p>
          <a:p>
            <a:r>
              <a:rPr lang="es-ES" dirty="0"/>
              <a:t>Falta de seguimiento pediátrico o vacunas incompletas</a:t>
            </a:r>
          </a:p>
          <a:p>
            <a:r>
              <a:rPr lang="es-ES" dirty="0"/>
              <a:t>Absentismo escolar injustificado, retraso en desarrollo</a:t>
            </a:r>
          </a:p>
          <a:p>
            <a:r>
              <a:rPr lang="es-ES" dirty="0"/>
              <a:t>Desnutrición, mala higiene, vestimenta inadecuada para la estación</a:t>
            </a:r>
          </a:p>
          <a:p>
            <a:r>
              <a:rPr lang="es-ES" dirty="0"/>
              <a:t>Irritabilidad persistente, ausencia de vínculo afectivo con el cuidador</a:t>
            </a:r>
          </a:p>
          <a:p>
            <a:r>
              <a:rPr lang="es-ES" dirty="0"/>
              <a:t>Entorno familiar de alto riesgo psicosocial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2F4D7-0173-8451-1C5B-94C66C01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FAB01-E966-D626-BD03-CDC3D7F1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Formas de maltrato en los primeros meses: ¿en qué tenemos que fijarnos?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0CD35B-BE52-9002-2D0F-BDCFAA92C6AD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40CDBE-469D-3406-3897-47F18AD4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E9D9FA-4FCC-9E94-9F1E-E3C42E31E569}"/>
              </a:ext>
            </a:extLst>
          </p:cNvPr>
          <p:cNvSpPr txBox="1"/>
          <p:nvPr/>
        </p:nvSpPr>
        <p:spPr>
          <a:xfrm>
            <a:off x="5926756" y="640863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Pérez </a:t>
            </a:r>
            <a:r>
              <a:rPr lang="en-US" dirty="0" err="1">
                <a:solidFill>
                  <a:schemeClr val="tx1"/>
                </a:solidFill>
              </a:rPr>
              <a:t>Candás</a:t>
            </a:r>
            <a:r>
              <a:rPr lang="en-US" dirty="0">
                <a:solidFill>
                  <a:schemeClr val="tx1"/>
                </a:solidFill>
              </a:rPr>
              <a:t> et al, 2017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05F4B9FD-9842-3307-4D87-FC7B9187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241"/>
            <a:ext cx="10515600" cy="4179721"/>
          </a:xfrm>
        </p:spPr>
        <p:txBody>
          <a:bodyPr/>
          <a:lstStyle/>
          <a:p>
            <a:pPr marL="0" indent="0">
              <a:buNone/>
            </a:pPr>
            <a:r>
              <a:rPr lang="es-ES" b="1" u="sng" dirty="0"/>
              <a:t>Maltrato físico</a:t>
            </a:r>
            <a:endParaRPr lang="es-ES" dirty="0"/>
          </a:p>
          <a:p>
            <a:r>
              <a:rPr lang="es-ES" u="sng" dirty="0"/>
              <a:t>Hematomas en zonas no habituales o en distinta ‘fase’</a:t>
            </a:r>
          </a:p>
          <a:p>
            <a:r>
              <a:rPr lang="es-ES" u="sng" dirty="0"/>
              <a:t>Quemaduras con patrones sugestivos</a:t>
            </a:r>
          </a:p>
          <a:p>
            <a:r>
              <a:rPr lang="es-ES" u="sng" dirty="0"/>
              <a:t>Historia clínica inconsistente con las lesiones</a:t>
            </a:r>
          </a:p>
          <a:p>
            <a:r>
              <a:rPr lang="es-ES" dirty="0"/>
              <a:t>Fracturas inexplicables (</a:t>
            </a:r>
            <a:r>
              <a:rPr lang="es-ES" dirty="0" err="1"/>
              <a:t>mútiples</a:t>
            </a:r>
            <a:r>
              <a:rPr lang="es-ES" dirty="0"/>
              <a:t>, costillas, huesos largos)</a:t>
            </a:r>
          </a:p>
          <a:p>
            <a:r>
              <a:rPr lang="es-ES" dirty="0"/>
              <a:t>Lesiones intracraneales sin trauma justificado</a:t>
            </a:r>
          </a:p>
          <a:p>
            <a:r>
              <a:rPr lang="es-ES" dirty="0"/>
              <a:t>Reacciones del niño a ciertas personas o entornos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5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AA062-930E-DEF7-8C1B-D0E28B93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27ABC-662A-6B60-069D-FF8DC30C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5095" cy="1325563"/>
          </a:xfrm>
        </p:spPr>
        <p:txBody>
          <a:bodyPr/>
          <a:lstStyle/>
          <a:p>
            <a:r>
              <a:rPr lang="es-ES" i="1" dirty="0"/>
              <a:t>Lesiones en piel: ¿en qué tenemos que fijarnos?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A8CA8A-7CE9-CD17-E9D7-2AC72850083A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988FE56-6360-F974-7ED4-B801BC32B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83BDF4-2A1F-7C30-A21A-EE1DF27EB128}"/>
              </a:ext>
            </a:extLst>
          </p:cNvPr>
          <p:cNvSpPr txBox="1"/>
          <p:nvPr/>
        </p:nvSpPr>
        <p:spPr>
          <a:xfrm>
            <a:off x="5926756" y="6408638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Pérez </a:t>
            </a:r>
            <a:r>
              <a:rPr lang="en-US" sz="1400" dirty="0" err="1">
                <a:solidFill>
                  <a:schemeClr val="tx1"/>
                </a:solidFill>
              </a:rPr>
              <a:t>Candás</a:t>
            </a:r>
            <a:r>
              <a:rPr lang="en-US" sz="1400" dirty="0">
                <a:solidFill>
                  <a:schemeClr val="tx1"/>
                </a:solidFill>
              </a:rPr>
              <a:t> et al; Pacheco Santiesteban 2014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52C4E2-39FC-EEFE-E46D-DB1B821557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45271"/>
          <a:stretch/>
        </p:blipFill>
        <p:spPr>
          <a:xfrm>
            <a:off x="8975558" y="2298520"/>
            <a:ext cx="2455122" cy="30854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C7EA0F-980A-F81F-2B1B-3001E63BA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64169"/>
            <a:ext cx="3564032" cy="43073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5B7016F-84F2-1A3E-AFC2-BE76CE7DD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458" y="2448071"/>
            <a:ext cx="3807010" cy="25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C823-4C5C-98AA-434A-B2A38254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569F4-F98D-C984-5271-16516F93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2589" cy="1325563"/>
          </a:xfrm>
        </p:spPr>
        <p:txBody>
          <a:bodyPr/>
          <a:lstStyle/>
          <a:p>
            <a:r>
              <a:rPr lang="es-ES" i="1" dirty="0"/>
              <a:t>Lesiones en piel: ¿en qué tenemos que fijarnos?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DF5280-A3C9-2321-7D57-DD9CDDF0D39E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FD9FCD-0150-2980-AC9F-A79D477FF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95938E-04FE-F598-E655-EC8FEF9F4134}"/>
              </a:ext>
            </a:extLst>
          </p:cNvPr>
          <p:cNvSpPr txBox="1"/>
          <p:nvPr/>
        </p:nvSpPr>
        <p:spPr>
          <a:xfrm>
            <a:off x="5926756" y="640863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Pau-Charles et al, 2012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B485654-D493-023D-6516-819B006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27" r="40324"/>
          <a:stretch/>
        </p:blipFill>
        <p:spPr>
          <a:xfrm rot="5400000">
            <a:off x="791284" y="1808189"/>
            <a:ext cx="2671011" cy="34631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1D3AB2-252B-5632-CCE7-27BCE6B9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644"/>
          <a:stretch/>
        </p:blipFill>
        <p:spPr>
          <a:xfrm>
            <a:off x="8333651" y="2504084"/>
            <a:ext cx="3237251" cy="2237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8C9131-E0C4-E5B5-38AC-622B917F21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752" t="12765" b="7330"/>
          <a:stretch/>
        </p:blipFill>
        <p:spPr>
          <a:xfrm>
            <a:off x="4158915" y="2387286"/>
            <a:ext cx="3874170" cy="23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2CF9-3D00-B0C8-80EF-A79341B2E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D7FB5-75DF-E93C-3A3D-3C76EB81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Otros tipos de maltrato: abuso sexual infantil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BC1CADD-B7BA-BFB3-131F-4297A1B8332B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523F06B-710D-83C9-2F2B-0762FC88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A552498-C4F5-FA03-53D5-0D6646924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36" y="1326907"/>
            <a:ext cx="6348663" cy="464822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s-ES" i="1" dirty="0"/>
          </a:p>
          <a:p>
            <a:pPr>
              <a:spcAft>
                <a:spcPts val="1200"/>
              </a:spcAft>
            </a:pPr>
            <a:r>
              <a:rPr lang="es-ES" i="1" dirty="0"/>
              <a:t>Infrecuente en los primeros meses, pero existe. </a:t>
            </a:r>
          </a:p>
          <a:p>
            <a:pPr>
              <a:spcAft>
                <a:spcPts val="1200"/>
              </a:spcAft>
            </a:pPr>
            <a:r>
              <a:rPr lang="es-ES" i="1" dirty="0"/>
              <a:t>Lesiones genitales o anales sin causa</a:t>
            </a:r>
          </a:p>
          <a:p>
            <a:pPr>
              <a:spcAft>
                <a:spcPts val="1200"/>
              </a:spcAft>
            </a:pPr>
            <a:r>
              <a:rPr lang="es-ES" i="1" dirty="0"/>
              <a:t>Comportamiento extraño del cuidador, resistencia a la exploración médica</a:t>
            </a:r>
          </a:p>
          <a:p>
            <a:pPr>
              <a:spcAft>
                <a:spcPts val="1200"/>
              </a:spcAft>
            </a:pPr>
            <a:r>
              <a:rPr lang="es-ES" i="1" dirty="0"/>
              <a:t>Si sospecha, siempre derivar para valoración en Urgencias. Documentar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i="1" dirty="0"/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DAC4815-E25B-001A-C491-5DD67310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3" y="1564104"/>
            <a:ext cx="3266250" cy="42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C2D4-FE2D-726B-A641-8989691F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B1C0E-1C2B-4F54-FFCD-F08E9C69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Otros tipos de maltrato: maltrato emocional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8F6E13-27B6-3672-EEAF-43A1752F4676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9E58AB-2144-669A-8A46-2C002A47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FD038C5-7F4F-A6F6-A5FF-5FD52C751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68" y="1326907"/>
            <a:ext cx="10515600" cy="4648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i="1" dirty="0"/>
          </a:p>
          <a:p>
            <a:r>
              <a:rPr lang="es-ES" i="1" dirty="0"/>
              <a:t>Falta de respuesta a las necesidades del bebé (físicas y emocionales).</a:t>
            </a:r>
          </a:p>
          <a:p>
            <a:r>
              <a:rPr lang="es-ES" i="1" dirty="0"/>
              <a:t>Interacciones frías, erráticas o ausentes.</a:t>
            </a:r>
          </a:p>
          <a:p>
            <a:r>
              <a:rPr lang="es-ES" i="1" dirty="0"/>
              <a:t>Niño: falta de contacto visual, sonrisas sociales, vocalizaciones.</a:t>
            </a:r>
          </a:p>
          <a:p>
            <a:r>
              <a:rPr lang="es-ES" i="1" dirty="0"/>
              <a:t>Llanto excesivo o, ausencia de respuesta.</a:t>
            </a:r>
          </a:p>
          <a:p>
            <a:pPr marL="0" indent="0">
              <a:buNone/>
            </a:pPr>
            <a:endParaRPr lang="es-ES" i="1" dirty="0"/>
          </a:p>
          <a:p>
            <a:r>
              <a:rPr lang="es-ES" i="1" dirty="0"/>
              <a:t>Factores de riesgo parental</a:t>
            </a:r>
          </a:p>
          <a:p>
            <a:pPr lvl="1"/>
            <a:r>
              <a:rPr lang="es-ES" i="1" dirty="0"/>
              <a:t> Depresión posparto no tratada.</a:t>
            </a:r>
          </a:p>
          <a:p>
            <a:pPr lvl="1"/>
            <a:r>
              <a:rPr lang="es-ES" i="1" dirty="0"/>
              <a:t> Consumo de tóxicos, aislamiento social, violencia de género.</a:t>
            </a:r>
          </a:p>
          <a:p>
            <a:endParaRPr lang="es-ES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86A47E-0397-D64C-B2F0-F20A59A0F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053" y="3491935"/>
            <a:ext cx="2953083" cy="16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2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35EE9-CAC5-B249-D94C-11C57D33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57EA9-8C7A-68D4-26D8-22CD0C7B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21" cy="1325563"/>
          </a:xfrm>
        </p:spPr>
        <p:txBody>
          <a:bodyPr/>
          <a:lstStyle/>
          <a:p>
            <a:r>
              <a:rPr lang="es-ES" i="1" dirty="0"/>
              <a:t>Otros tipos de maltrato: síndrome del zarandeo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172077-CEC0-7A21-F76A-B3430CCE5F51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A7F82B-6659-FBE1-27D3-5178DA21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A616AA1-9B67-57A8-F872-60028719D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68" y="1326907"/>
            <a:ext cx="10515600" cy="4648222"/>
          </a:xfrm>
        </p:spPr>
        <p:txBody>
          <a:bodyPr>
            <a:normAutofit fontScale="92500" lnSpcReduction="20000"/>
          </a:bodyPr>
          <a:lstStyle/>
          <a:p>
            <a:endParaRPr lang="es-ES" i="1" dirty="0"/>
          </a:p>
          <a:p>
            <a:r>
              <a:rPr lang="es-ES" i="1" dirty="0"/>
              <a:t> Lesión cerebral grave causada por sacudidas, sin traumatismo visible.</a:t>
            </a:r>
          </a:p>
          <a:p>
            <a:pPr marL="0" indent="0">
              <a:buNone/>
            </a:pPr>
            <a:endParaRPr lang="es-ES" i="1" dirty="0"/>
          </a:p>
          <a:p>
            <a:r>
              <a:rPr lang="es-ES" i="1" dirty="0"/>
              <a:t>Letargia, irritabilidad, convulsiones, dificultad para alimentarse o apneas.</a:t>
            </a:r>
          </a:p>
          <a:p>
            <a:r>
              <a:rPr lang="es-ES" i="1" dirty="0"/>
              <a:t> Fondo de ojo: hemorragias retinianas.</a:t>
            </a:r>
          </a:p>
          <a:p>
            <a:r>
              <a:rPr lang="es-ES" i="1" dirty="0"/>
              <a:t> Neuroimagen: hematomas subdurales, edema cerebral.</a:t>
            </a:r>
          </a:p>
          <a:p>
            <a:pPr marL="0" indent="0">
              <a:buNone/>
            </a:pPr>
            <a:r>
              <a:rPr lang="es-ES" i="1" dirty="0"/>
              <a:t>  </a:t>
            </a:r>
          </a:p>
          <a:p>
            <a:r>
              <a:rPr lang="es-ES" i="1" dirty="0"/>
              <a:t>Padres superados, agotados, sin red de apoyo.</a:t>
            </a:r>
          </a:p>
          <a:p>
            <a:r>
              <a:rPr lang="es-ES" i="1" dirty="0"/>
              <a:t>Episodios previos de llanto inconsolable, urgencias</a:t>
            </a:r>
          </a:p>
          <a:p>
            <a:endParaRPr lang="es-ES" i="1" dirty="0"/>
          </a:p>
          <a:p>
            <a:r>
              <a:rPr lang="es-ES" i="1" dirty="0"/>
              <a:t> Ante sospecha: ingreso hospitalario inmediato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1ED650-DE15-F8AD-4C45-DEE311806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194" y="33879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9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24161-2C65-402F-8531-0EF7BDBA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Conflictos de interés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EEC47C-540D-4ABF-9EFC-E13F5B73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154" y="5153593"/>
            <a:ext cx="10515600" cy="6816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i="1" dirty="0"/>
              <a:t>Declaro no presentar ningún conflicto de interés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263FF8-791C-1DB8-7259-038BDA100A9E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06465A-8E96-0DBB-CA19-CD6762EA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4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21A5D-9EC0-29A1-3871-E563F275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1C2AB-EF0B-04C3-8C0B-FFE9FE8B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391454"/>
            <a:ext cx="11638548" cy="1325563"/>
          </a:xfrm>
        </p:spPr>
        <p:txBody>
          <a:bodyPr/>
          <a:lstStyle/>
          <a:p>
            <a:r>
              <a:rPr lang="es-ES" i="1" dirty="0"/>
              <a:t>Otros tipos de maltrato: </a:t>
            </a:r>
            <a:r>
              <a:rPr lang="es-ES" i="1" dirty="0" err="1"/>
              <a:t>Munchausen</a:t>
            </a:r>
            <a:r>
              <a:rPr lang="es-ES" i="1" dirty="0"/>
              <a:t> por poderes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E8B000C-11F4-DFD0-12E5-699BB5EE11DF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4C75D0-60C7-B169-25B4-21D608E73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32D89C6-A5CC-955E-A380-D5B1D7EF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18" y="1663450"/>
            <a:ext cx="10515600" cy="4648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i="1" dirty="0"/>
          </a:p>
          <a:p>
            <a:r>
              <a:rPr lang="es-ES" i="1" dirty="0"/>
              <a:t> Síndrome facticio impuesto provocado por el cuidador, que exagera o inventa síntomas en el bebé.</a:t>
            </a:r>
          </a:p>
          <a:p>
            <a:r>
              <a:rPr lang="es-ES" i="1" dirty="0"/>
              <a:t> Puede causar iatrogenia médica: exploraciones invasivas, ingresos innecesarios.</a:t>
            </a:r>
          </a:p>
          <a:p>
            <a:pPr marL="0" indent="0">
              <a:buNone/>
            </a:pPr>
            <a:r>
              <a:rPr lang="es-ES" i="1" dirty="0"/>
              <a:t> </a:t>
            </a:r>
          </a:p>
          <a:p>
            <a:r>
              <a:rPr lang="es-ES" i="1" dirty="0"/>
              <a:t>Indicadores de sospecha en lactantes</a:t>
            </a:r>
          </a:p>
          <a:p>
            <a:pPr lvl="1"/>
            <a:r>
              <a:rPr lang="es-ES" i="1" dirty="0"/>
              <a:t>Repetidas visitas a Urgencias sin hallazgos claros </a:t>
            </a:r>
          </a:p>
          <a:p>
            <a:pPr lvl="1"/>
            <a:r>
              <a:rPr lang="es-ES" i="1" dirty="0"/>
              <a:t>Demanda de pruebas o tratamientos</a:t>
            </a:r>
          </a:p>
          <a:p>
            <a:pPr lvl="1"/>
            <a:r>
              <a:rPr lang="es-ES" i="1" dirty="0"/>
              <a:t>Historia clínica no coherente con exploración o evolución.</a:t>
            </a:r>
          </a:p>
          <a:p>
            <a:pPr lvl="1"/>
            <a:r>
              <a:rPr lang="es-ES" i="1" dirty="0"/>
              <a:t>Mejoría tras separarse del cuidador.</a:t>
            </a:r>
          </a:p>
          <a:p>
            <a:endParaRPr lang="es-ES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533D65-B6ED-B2E8-92D7-928B7B7F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03" r="10832"/>
          <a:stretch/>
        </p:blipFill>
        <p:spPr>
          <a:xfrm>
            <a:off x="8672763" y="3804632"/>
            <a:ext cx="2788319" cy="22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E3E5D-D716-9AC9-C5E1-B539EED90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A5FF7-350D-E2FE-6D01-3064D1C0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El papel del pediatra en la protección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024EE6-6C72-912A-F4AC-5C08C34B5F29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B967D9-131C-82D4-52F5-3EFF5D235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FDEEDA3-382F-2898-0ACC-D7B3BF15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9" y="1864893"/>
            <a:ext cx="10515600" cy="3551489"/>
          </a:xfrm>
        </p:spPr>
        <p:txBody>
          <a:bodyPr>
            <a:normAutofit/>
          </a:bodyPr>
          <a:lstStyle/>
          <a:p>
            <a:r>
              <a:rPr lang="es-ES" i="1" u="sng" dirty="0"/>
              <a:t>Figura clave en la detección precoz</a:t>
            </a:r>
            <a:r>
              <a:rPr lang="es-ES" i="1" dirty="0"/>
              <a:t>: contacto regular con el niño y su familia, revisiones de salud.</a:t>
            </a:r>
          </a:p>
          <a:p>
            <a:endParaRPr lang="es-ES" i="1" dirty="0"/>
          </a:p>
          <a:p>
            <a:r>
              <a:rPr lang="es-ES" i="1" dirty="0"/>
              <a:t>Sin embargo</a:t>
            </a:r>
            <a:r>
              <a:rPr lang="es-ES" i="1" u="sng" dirty="0"/>
              <a:t>, frecuencia baja de detección</a:t>
            </a:r>
            <a:r>
              <a:rPr lang="es-ES" i="1" dirty="0"/>
              <a:t>, solo el 10-15% de las sospechas. Se requiere más formación, concienciación y coordinación</a:t>
            </a:r>
          </a:p>
          <a:p>
            <a:endParaRPr lang="es-ES" i="1" dirty="0"/>
          </a:p>
          <a:p>
            <a:r>
              <a:rPr lang="es-ES" i="1" u="sng" dirty="0"/>
              <a:t>Obligación legal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305732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8F435-62AF-EE5F-C369-C78B483A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8F1D00E-27DC-2587-F1F4-C9B8C97613A9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6D702E-DA64-0865-049B-F57732408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E686454-162A-0437-968F-5B92F087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573"/>
            <a:ext cx="10515600" cy="5293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i="1" dirty="0"/>
              <a:t>…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/>
              <a:t>    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E4DB49-E6DC-CD79-29EB-57727C67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34" y="261170"/>
            <a:ext cx="5257799" cy="19498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BE8343-0F87-8A1E-1FB6-7FF806604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1" y="2984906"/>
            <a:ext cx="5071194" cy="2696466"/>
          </a:xfrm>
          <a:prstGeom prst="rect">
            <a:avLst/>
          </a:prstGeom>
        </p:spPr>
      </p:pic>
      <p:sp>
        <p:nvSpPr>
          <p:cNvPr id="12" name="Google Shape;448;p52">
            <a:extLst>
              <a:ext uri="{FF2B5EF4-FFF2-40B4-BE49-F238E27FC236}">
                <a16:creationId xmlns:a16="http://schemas.microsoft.com/office/drawing/2014/main" id="{DF716FCA-7609-7290-1B91-6BF724F3FEA2}"/>
              </a:ext>
            </a:extLst>
          </p:cNvPr>
          <p:cNvSpPr/>
          <p:nvPr/>
        </p:nvSpPr>
        <p:spPr>
          <a:xfrm>
            <a:off x="6895279" y="4070628"/>
            <a:ext cx="754800" cy="754800"/>
          </a:xfrm>
          <a:prstGeom prst="ellipse">
            <a:avLst/>
          </a:prstGeom>
          <a:solidFill>
            <a:srgbClr val="C7F2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449;p52">
            <a:extLst>
              <a:ext uri="{FF2B5EF4-FFF2-40B4-BE49-F238E27FC236}">
                <a16:creationId xmlns:a16="http://schemas.microsoft.com/office/drawing/2014/main" id="{4B865DB5-05F8-1B03-5012-D8BBCF091088}"/>
              </a:ext>
            </a:extLst>
          </p:cNvPr>
          <p:cNvSpPr/>
          <p:nvPr/>
        </p:nvSpPr>
        <p:spPr>
          <a:xfrm>
            <a:off x="6895279" y="2995338"/>
            <a:ext cx="754800" cy="754800"/>
          </a:xfrm>
          <a:prstGeom prst="ellipse">
            <a:avLst/>
          </a:prstGeom>
          <a:solidFill>
            <a:srgbClr val="C7F2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450;p52">
            <a:extLst>
              <a:ext uri="{FF2B5EF4-FFF2-40B4-BE49-F238E27FC236}">
                <a16:creationId xmlns:a16="http://schemas.microsoft.com/office/drawing/2014/main" id="{DD10E589-9F0F-1744-263E-6EF0907D650D}"/>
              </a:ext>
            </a:extLst>
          </p:cNvPr>
          <p:cNvSpPr txBox="1"/>
          <p:nvPr/>
        </p:nvSpPr>
        <p:spPr>
          <a:xfrm>
            <a:off x="7060307" y="2996814"/>
            <a:ext cx="535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" sz="3333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333" b="1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451;p52">
            <a:extLst>
              <a:ext uri="{FF2B5EF4-FFF2-40B4-BE49-F238E27FC236}">
                <a16:creationId xmlns:a16="http://schemas.microsoft.com/office/drawing/2014/main" id="{7D6CE1E6-4CA3-5678-0240-4134A9618B75}"/>
              </a:ext>
            </a:extLst>
          </p:cNvPr>
          <p:cNvSpPr txBox="1"/>
          <p:nvPr/>
        </p:nvSpPr>
        <p:spPr>
          <a:xfrm>
            <a:off x="7009492" y="4058892"/>
            <a:ext cx="535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" sz="3333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333" b="1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449;p52">
            <a:extLst>
              <a:ext uri="{FF2B5EF4-FFF2-40B4-BE49-F238E27FC236}">
                <a16:creationId xmlns:a16="http://schemas.microsoft.com/office/drawing/2014/main" id="{4E4DECA9-E04F-46E9-D6E4-163C77551B73}"/>
              </a:ext>
            </a:extLst>
          </p:cNvPr>
          <p:cNvSpPr/>
          <p:nvPr/>
        </p:nvSpPr>
        <p:spPr>
          <a:xfrm>
            <a:off x="6895362" y="5232284"/>
            <a:ext cx="754800" cy="754800"/>
          </a:xfrm>
          <a:prstGeom prst="ellipse">
            <a:avLst/>
          </a:prstGeom>
          <a:solidFill>
            <a:srgbClr val="C7F2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450;p52">
            <a:extLst>
              <a:ext uri="{FF2B5EF4-FFF2-40B4-BE49-F238E27FC236}">
                <a16:creationId xmlns:a16="http://schemas.microsoft.com/office/drawing/2014/main" id="{6C627DD6-3514-C816-EF97-39B263CCDAA2}"/>
              </a:ext>
            </a:extLst>
          </p:cNvPr>
          <p:cNvSpPr txBox="1"/>
          <p:nvPr/>
        </p:nvSpPr>
        <p:spPr>
          <a:xfrm>
            <a:off x="7060390" y="5233760"/>
            <a:ext cx="535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" sz="3333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333" b="1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1C52F201-3E16-44CF-1542-787C692E4AC5}"/>
              </a:ext>
            </a:extLst>
          </p:cNvPr>
          <p:cNvSpPr txBox="1">
            <a:spLocks/>
          </p:cNvSpPr>
          <p:nvPr/>
        </p:nvSpPr>
        <p:spPr>
          <a:xfrm>
            <a:off x="7906050" y="2966050"/>
            <a:ext cx="4239829" cy="44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800" i="1" dirty="0"/>
              <a:t>Detección de casos de riesgo o  sospecha</a:t>
            </a:r>
            <a:br>
              <a:rPr lang="es-ES" sz="2800" i="1" dirty="0"/>
            </a:br>
            <a:br>
              <a:rPr lang="es-ES" sz="2800" i="1" dirty="0"/>
            </a:br>
            <a:r>
              <a:rPr lang="es-ES" sz="2800" i="1" dirty="0"/>
              <a:t>Garantizar la protección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i="1" dirty="0"/>
              <a:t>Asegurar un seguimiento efectivo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i="1" dirty="0"/>
              <a:t>    </a:t>
            </a:r>
            <a:endParaRPr lang="en-U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B9B1D83-3F2A-0121-05CD-F3E80BEC2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508" y="318724"/>
            <a:ext cx="5344858" cy="21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46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0CCF7-526A-BACF-DBEB-DC746D689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BCB38-BFC6-2902-E627-668E80BC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Muy importante: no todo es maltrato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7AA534F-DA06-185E-EF76-F71C08E0C9F8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C0212F-5A79-4F8F-563A-1DF7E105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2664808-E166-7E76-9DCF-4E5D1CD2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i="1" dirty="0"/>
              <a:t>Enfermedades orgánicas que simulan signos de maltrato</a:t>
            </a:r>
          </a:p>
          <a:p>
            <a:pPr lvl="1"/>
            <a:r>
              <a:rPr lang="es-ES" i="1" dirty="0"/>
              <a:t>Alteraciones de la coagulación, hemofilia, PTI: hematomas</a:t>
            </a:r>
          </a:p>
          <a:p>
            <a:pPr lvl="1"/>
            <a:r>
              <a:rPr lang="es-ES" i="1" dirty="0"/>
              <a:t>Alteraciones que causan fragilidad ósea</a:t>
            </a:r>
          </a:p>
          <a:p>
            <a:pPr lvl="1"/>
            <a:r>
              <a:rPr lang="es-ES" i="1" dirty="0"/>
              <a:t>Enfermedades metabólicas, síndrome del niño zarandeado</a:t>
            </a:r>
          </a:p>
          <a:p>
            <a:pPr marL="0" indent="0">
              <a:buNone/>
            </a:pPr>
            <a:r>
              <a:rPr lang="es-ES" i="1" dirty="0"/>
              <a:t>    </a:t>
            </a:r>
          </a:p>
          <a:p>
            <a:r>
              <a:rPr lang="es-ES" i="1" dirty="0"/>
              <a:t>Lo importante es la sospecha, después descartar causas físicas y garantizar el seguimiento. </a:t>
            </a:r>
          </a:p>
          <a:p>
            <a:endParaRPr lang="es-ES" i="1" dirty="0"/>
          </a:p>
          <a:p>
            <a:r>
              <a:rPr lang="es-ES" i="1" dirty="0"/>
              <a:t>Evaluación </a:t>
            </a:r>
            <a:r>
              <a:rPr lang="es-ES" i="1" dirty="0" err="1"/>
              <a:t>multidiscipliar</a:t>
            </a:r>
            <a:r>
              <a:rPr lang="es-ES" i="1" dirty="0"/>
              <a:t> y trabajo en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1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EFF9D-0D91-0995-93F0-348EA9B95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CBEB3-88A2-FBBF-8631-71ABE7B3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El papel del pediatra y otros profesionales públicos en la protección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95FA92-AF39-07F0-F71D-4E241B5957C1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DD0E44-46A6-1F27-E8D8-0A6977EE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95895F86-496F-F535-6080-A63FD719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42" y="1521158"/>
            <a:ext cx="12192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/>
              <a:t>    </a:t>
            </a:r>
            <a:r>
              <a:rPr lang="es-ES" dirty="0"/>
              <a:t>Protocolo de actuación ante sospecha: </a:t>
            </a:r>
          </a:p>
          <a:p>
            <a:pPr marL="0" indent="0">
              <a:buNone/>
            </a:pPr>
            <a:br>
              <a:rPr lang="es-ES" dirty="0"/>
            </a:br>
            <a:r>
              <a:rPr lang="es-ES" dirty="0"/>
              <a:t>	1. Garantizar la seguridad del menor. Ingreso si es necesario. </a:t>
            </a:r>
          </a:p>
          <a:p>
            <a:pPr marL="0" indent="0">
              <a:buNone/>
            </a:pPr>
            <a:r>
              <a:rPr lang="es-ES" dirty="0"/>
              <a:t>	2. Documentar exhaustivamente la historia clínica y exploración (3 copias).</a:t>
            </a:r>
          </a:p>
          <a:p>
            <a:pPr marL="0" indent="0">
              <a:buNone/>
            </a:pPr>
            <a:r>
              <a:rPr lang="es-ES" dirty="0"/>
              <a:t>	3. Notificación a Trabajo Social y a al juzgado en caso de ser necesario.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Colaboración con trabajo social, atención primaria, centros educativos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Formación en competencias no clínicas: entrevista, trabajo en red, abordaje cultural.</a:t>
            </a:r>
          </a:p>
          <a:p>
            <a:pPr marL="0" indent="0">
              <a:buNone/>
            </a:pP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33036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89B86-BD9A-C327-6FE4-266EEC8B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DC5E9C1-2E01-FC63-D7FE-170C04519F41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89771F-2056-92A5-28E2-B43DE1B6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27FB48C-9B47-F9BF-89E1-4B6668CD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5E604CC-D498-D607-3DC4-BDA70927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8F019E-D14A-339E-75F6-8688007C4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52" y="365125"/>
            <a:ext cx="8381896" cy="5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A4DA5-8ED5-723B-5F64-337125AF9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2362C-5E6E-FA90-DF74-39C70AB8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i="1" dirty="0"/>
              <a:t>Conclusiones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1FF239-9A0A-F3B3-D393-197D5E7AE105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892846D-7B29-92DA-4E1A-00FE9FDE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43477A8-2E44-33BC-77AB-AD65AB55A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s-ES" i="1" dirty="0"/>
              <a:t>La primera infancia (y el periodo prenatal) son los momentos más importantes de la vida para el desarrollo, y la protección al menor es más importante que nunca</a:t>
            </a:r>
          </a:p>
          <a:p>
            <a:pPr>
              <a:spcAft>
                <a:spcPts val="1800"/>
              </a:spcAft>
            </a:pPr>
            <a:r>
              <a:rPr lang="es-ES" i="1" dirty="0"/>
              <a:t>Durante los primeros meses, la vulnerabilidad es total. </a:t>
            </a:r>
          </a:p>
          <a:p>
            <a:pPr>
              <a:spcAft>
                <a:spcPts val="1800"/>
              </a:spcAft>
            </a:pPr>
            <a:r>
              <a:rPr lang="es-ES" i="1" dirty="0"/>
              <a:t>Las formas más frecuentes de maltrato son las negligencias o cuidados inadecuados, y el maltrato físico. Debemos fijarnos en signos físicos y de interacción que nos hagan sospecharlos.</a:t>
            </a:r>
          </a:p>
        </p:txBody>
      </p:sp>
    </p:spTree>
    <p:extLst>
      <p:ext uri="{BB962C8B-B14F-4D97-AF65-F5344CB8AC3E}">
        <p14:creationId xmlns:p14="http://schemas.microsoft.com/office/powerpoint/2010/main" val="942200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20D2A-F45D-F8FA-C221-23AA14A8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9CFC8-3A66-4A65-0F89-BC7B0285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i="1"/>
              <a:t>Conclusiones</a:t>
            </a:r>
            <a:endParaRPr lang="es-ES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E0D0A9B-8C55-FF5D-20DA-2CE6374B0838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BAD8DB-D1B3-6120-5759-F7C7F18B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3B00D9A-FCB3-7F5E-7482-0D040886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i="1" dirty="0"/>
              <a:t>El abuso sexual, el maltrato emocional y el </a:t>
            </a:r>
            <a:r>
              <a:rPr lang="es-ES" i="1" dirty="0" err="1"/>
              <a:t>Munchausen</a:t>
            </a:r>
            <a:r>
              <a:rPr lang="es-ES" i="1" dirty="0"/>
              <a:t> por poderes, aunque menos frecuentes, también son formas de maltrato que hemos de recordar. </a:t>
            </a:r>
          </a:p>
          <a:p>
            <a:r>
              <a:rPr lang="es-ES" i="1" dirty="0"/>
              <a:t>Los pediatras y los profesionales públicos tienen un rol clave en la prevención de maltrato, la protección del menor y la detección precoz.</a:t>
            </a:r>
          </a:p>
          <a:p>
            <a:r>
              <a:rPr lang="es-ES" i="1" dirty="0"/>
              <a:t> Deben existir protocolos de actuación claros y que prioricen la protección del menor</a:t>
            </a:r>
          </a:p>
          <a:p>
            <a:r>
              <a:rPr lang="es-ES" i="1" dirty="0"/>
              <a:t>Es muy importante el trabajo en equipo y la formación para detectar signos precoces y coordinar una respuesta eficaz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02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63F07-3587-8BF6-2DD7-16D9D683C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AE13A-ECA5-8AD9-D54A-6AB83DD5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Muchas gracias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8ACC050-707C-8581-9D1C-441C8ACB4306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15D298-A08D-0DAB-830B-3DAA8771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FA5015F-A3DA-D40F-9A5B-DB64ABCAC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Preguntas</a:t>
            </a:r>
            <a:r>
              <a:rPr lang="en-US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A61F02-EBB3-F8CE-9833-9B17C0EDB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22" y="3152275"/>
            <a:ext cx="7503755" cy="1318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6FDBA2-3EE9-F979-E8CB-D3E39D26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479" y="4964490"/>
            <a:ext cx="4853841" cy="7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E2FBA-DB50-3780-47B3-1A377416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42DE2DB-DC64-F616-C287-C91F963DC6E5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9C622F1-29B9-BB5E-5314-90DF4E471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21E73FD-8ECA-13B3-78AA-1B79CE7D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129589"/>
            <a:ext cx="10575758" cy="404737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i="1" dirty="0"/>
              <a:t>La Jornada plantea hacer un recorrido evolutivo en el trabajo de protección y atención a la infancia, desde los primeros meses de vida (o antes) hasta la vida independiente</a:t>
            </a:r>
          </a:p>
          <a:p>
            <a:pPr>
              <a:spcAft>
                <a:spcPts val="1200"/>
              </a:spcAft>
            </a:pPr>
            <a:r>
              <a:rPr lang="es-ES" i="1" dirty="0"/>
              <a:t>En concreto, esta charla tratará de trasladaros la visión de los pediatras sobre situaciones de riesgo de maltrato infantil durante los primeros meses, y cómo las abordamos</a:t>
            </a:r>
          </a:p>
          <a:p>
            <a:pPr>
              <a:spcAft>
                <a:spcPts val="1200"/>
              </a:spcAft>
            </a:pPr>
            <a:r>
              <a:rPr lang="es-ES" i="1" dirty="0"/>
              <a:t>Esta ponencia se complementa con las siguientes, más orientada al aspecto psicosocial.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91602A0-6C94-3523-1FCA-CC4CDDC9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122" y="352681"/>
            <a:ext cx="7503755" cy="131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540BE86-1707-B79F-A7F4-2A1D82A4E854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E85466-71E8-5006-8ACD-6D6BBD69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C262D6E-4921-B755-AB00-9D2AD3F0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021" y="2224436"/>
            <a:ext cx="10935884" cy="4047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i="1" dirty="0"/>
              <a:t>¿Por qué es tan importante proteger en esta etapa?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/>
              <a:t>Protección prenatal y en el recién nacido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/>
              <a:t>¿En qué tenemos que fijarnos? Señales de alarma en los primeros meses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/>
              <a:t>El papel del pediatra y otros profesionales públicos en la protección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endParaRPr lang="es-ES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889350F-85F4-08BC-242A-1CC3C396D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22" y="352681"/>
            <a:ext cx="7503755" cy="1318950"/>
          </a:xfrm>
          <a:prstGeom prst="rect">
            <a:avLst/>
          </a:prstGeom>
        </p:spPr>
      </p:pic>
      <p:sp>
        <p:nvSpPr>
          <p:cNvPr id="15" name="Google Shape;448;p52">
            <a:extLst>
              <a:ext uri="{FF2B5EF4-FFF2-40B4-BE49-F238E27FC236}">
                <a16:creationId xmlns:a16="http://schemas.microsoft.com/office/drawing/2014/main" id="{73AB69D3-829E-A716-7BDD-356DE78210C6}"/>
              </a:ext>
            </a:extLst>
          </p:cNvPr>
          <p:cNvSpPr/>
          <p:nvPr/>
        </p:nvSpPr>
        <p:spPr>
          <a:xfrm>
            <a:off x="673172" y="3086467"/>
            <a:ext cx="754800" cy="754800"/>
          </a:xfrm>
          <a:prstGeom prst="ellipse">
            <a:avLst/>
          </a:prstGeom>
          <a:solidFill>
            <a:srgbClr val="C7F2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49;p52">
            <a:extLst>
              <a:ext uri="{FF2B5EF4-FFF2-40B4-BE49-F238E27FC236}">
                <a16:creationId xmlns:a16="http://schemas.microsoft.com/office/drawing/2014/main" id="{E76D089E-3DF4-B6AF-D896-F537AC45ACB6}"/>
              </a:ext>
            </a:extLst>
          </p:cNvPr>
          <p:cNvSpPr/>
          <p:nvPr/>
        </p:nvSpPr>
        <p:spPr>
          <a:xfrm>
            <a:off x="673172" y="2011177"/>
            <a:ext cx="754800" cy="754800"/>
          </a:xfrm>
          <a:prstGeom prst="ellipse">
            <a:avLst/>
          </a:prstGeom>
          <a:solidFill>
            <a:srgbClr val="C7F2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450;p52">
            <a:extLst>
              <a:ext uri="{FF2B5EF4-FFF2-40B4-BE49-F238E27FC236}">
                <a16:creationId xmlns:a16="http://schemas.microsoft.com/office/drawing/2014/main" id="{5CF3D5C8-A204-283F-D7DC-89AAC6273292}"/>
              </a:ext>
            </a:extLst>
          </p:cNvPr>
          <p:cNvSpPr txBox="1"/>
          <p:nvPr/>
        </p:nvSpPr>
        <p:spPr>
          <a:xfrm>
            <a:off x="838200" y="2012653"/>
            <a:ext cx="535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" sz="3333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333" b="1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451;p52">
            <a:extLst>
              <a:ext uri="{FF2B5EF4-FFF2-40B4-BE49-F238E27FC236}">
                <a16:creationId xmlns:a16="http://schemas.microsoft.com/office/drawing/2014/main" id="{397C61BC-0D86-907C-C14D-1110E8E76C75}"/>
              </a:ext>
            </a:extLst>
          </p:cNvPr>
          <p:cNvSpPr txBox="1"/>
          <p:nvPr/>
        </p:nvSpPr>
        <p:spPr>
          <a:xfrm>
            <a:off x="787385" y="3074731"/>
            <a:ext cx="535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" sz="3333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333" b="1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448;p52">
            <a:extLst>
              <a:ext uri="{FF2B5EF4-FFF2-40B4-BE49-F238E27FC236}">
                <a16:creationId xmlns:a16="http://schemas.microsoft.com/office/drawing/2014/main" id="{5E2144D8-3FDE-32E5-71A7-6A2616A5C201}"/>
              </a:ext>
            </a:extLst>
          </p:cNvPr>
          <p:cNvSpPr/>
          <p:nvPr/>
        </p:nvSpPr>
        <p:spPr>
          <a:xfrm>
            <a:off x="673255" y="5323412"/>
            <a:ext cx="754800" cy="754800"/>
          </a:xfrm>
          <a:prstGeom prst="ellipse">
            <a:avLst/>
          </a:prstGeom>
          <a:solidFill>
            <a:srgbClr val="A8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449;p52">
            <a:extLst>
              <a:ext uri="{FF2B5EF4-FFF2-40B4-BE49-F238E27FC236}">
                <a16:creationId xmlns:a16="http://schemas.microsoft.com/office/drawing/2014/main" id="{CA823553-5E58-9789-F8A9-AC29CE458AAB}"/>
              </a:ext>
            </a:extLst>
          </p:cNvPr>
          <p:cNvSpPr/>
          <p:nvPr/>
        </p:nvSpPr>
        <p:spPr>
          <a:xfrm>
            <a:off x="673255" y="4248123"/>
            <a:ext cx="754800" cy="754800"/>
          </a:xfrm>
          <a:prstGeom prst="ellipse">
            <a:avLst/>
          </a:prstGeom>
          <a:solidFill>
            <a:srgbClr val="C7F2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450;p52">
            <a:extLst>
              <a:ext uri="{FF2B5EF4-FFF2-40B4-BE49-F238E27FC236}">
                <a16:creationId xmlns:a16="http://schemas.microsoft.com/office/drawing/2014/main" id="{82E42057-4406-0E0C-6293-C3BC8AFFA341}"/>
              </a:ext>
            </a:extLst>
          </p:cNvPr>
          <p:cNvSpPr txBox="1"/>
          <p:nvPr/>
        </p:nvSpPr>
        <p:spPr>
          <a:xfrm>
            <a:off x="838283" y="4249599"/>
            <a:ext cx="535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" sz="3333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333" b="1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451;p52">
            <a:extLst>
              <a:ext uri="{FF2B5EF4-FFF2-40B4-BE49-F238E27FC236}">
                <a16:creationId xmlns:a16="http://schemas.microsoft.com/office/drawing/2014/main" id="{EB0E5C71-CCE6-1D00-8BF2-5AE747F3BA8F}"/>
              </a:ext>
            </a:extLst>
          </p:cNvPr>
          <p:cNvSpPr txBox="1"/>
          <p:nvPr/>
        </p:nvSpPr>
        <p:spPr>
          <a:xfrm>
            <a:off x="787468" y="5311677"/>
            <a:ext cx="535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" sz="3333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333" b="1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9146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FF5C6-211B-CE53-C1FA-3E047EE7E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4CFC7-7ABC-4DF4-60B9-7D0678DA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02"/>
            <a:ext cx="12191999" cy="1325563"/>
          </a:xfrm>
        </p:spPr>
        <p:txBody>
          <a:bodyPr/>
          <a:lstStyle/>
          <a:p>
            <a:pPr algn="ctr"/>
            <a:r>
              <a:rPr lang="es-ES" dirty="0"/>
              <a:t>¿Por qué es tan importante proteger?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DC86383-9E5D-4D35-E5E2-7415317A1836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B77561-C3C2-94A0-F35B-DFEFF7E1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4E7CBE9-F0D2-EB8E-8FA6-F22927307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841670"/>
            <a:ext cx="9008580" cy="4378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La infancia es la fase más importante de la vida desde el punto de vista del desarrollo</a:t>
            </a:r>
          </a:p>
          <a:p>
            <a:pPr>
              <a:spcAft>
                <a:spcPts val="600"/>
              </a:spcAft>
            </a:pPr>
            <a:r>
              <a:rPr lang="es-ES" dirty="0"/>
              <a:t> Los primeros meses de vida configuran la arquitectura cerebral</a:t>
            </a:r>
          </a:p>
          <a:p>
            <a:pPr lvl="1">
              <a:spcAft>
                <a:spcPts val="600"/>
              </a:spcAft>
            </a:pPr>
            <a:r>
              <a:rPr lang="es-ES" dirty="0"/>
              <a:t>80% de desarrollo cerebral: 2 años</a:t>
            </a:r>
          </a:p>
          <a:p>
            <a:pPr lvl="1">
              <a:spcAft>
                <a:spcPts val="600"/>
              </a:spcAft>
            </a:pPr>
            <a:r>
              <a:rPr lang="es-ES" dirty="0"/>
              <a:t>90% de desarrollo cerebral: 5 años. </a:t>
            </a:r>
          </a:p>
          <a:p>
            <a:pPr>
              <a:spcAft>
                <a:spcPts val="600"/>
              </a:spcAft>
            </a:pPr>
            <a:r>
              <a:rPr lang="es-ES" dirty="0"/>
              <a:t>Conexiones cerebrales más rápido que en cualquier otro momento de la vida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01D2CC-18CC-C576-C5ED-40DA46F0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479" y="4113749"/>
            <a:ext cx="2408775" cy="12632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45B15E5-EBD7-C667-942F-2B2E7BA0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98" b="4346"/>
          <a:stretch/>
        </p:blipFill>
        <p:spPr>
          <a:xfrm>
            <a:off x="9359478" y="2053620"/>
            <a:ext cx="2396313" cy="20721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52C1EB-D801-AF3E-AEFF-8019F24550B6}"/>
              </a:ext>
            </a:extLst>
          </p:cNvPr>
          <p:cNvSpPr txBox="1"/>
          <p:nvPr/>
        </p:nvSpPr>
        <p:spPr>
          <a:xfrm>
            <a:off x="5674260" y="5816578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Fundación 1000 días</a:t>
            </a:r>
          </a:p>
        </p:txBody>
      </p:sp>
    </p:spTree>
    <p:extLst>
      <p:ext uri="{BB962C8B-B14F-4D97-AF65-F5344CB8AC3E}">
        <p14:creationId xmlns:p14="http://schemas.microsoft.com/office/powerpoint/2010/main" val="52244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31350-3199-89B6-D2D8-F379ED276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619AA-8E52-5CFE-1753-59174D9F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02"/>
            <a:ext cx="12191999" cy="1325563"/>
          </a:xfrm>
        </p:spPr>
        <p:txBody>
          <a:bodyPr/>
          <a:lstStyle/>
          <a:p>
            <a:pPr algn="ctr"/>
            <a:r>
              <a:rPr lang="es-ES" dirty="0"/>
              <a:t>¿Por qué es tan importante proteger?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6D1362-64F4-39FB-F1AA-687CADB7518D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4027CD-7669-AB48-B209-BBA039A92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03B2AB7-A456-2A14-3B19-60063AAD5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9" y="1690017"/>
            <a:ext cx="8534401" cy="41380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s-ES" dirty="0"/>
              <a:t>Las experiencias tempranas modelan funciones cognitivas, emocionales y sociales</a:t>
            </a:r>
          </a:p>
          <a:p>
            <a:r>
              <a:rPr lang="es-ES" dirty="0"/>
              <a:t>Las alteraciones orgánicas, nutricionales, psicosociales… tienen impacto a la larga</a:t>
            </a:r>
          </a:p>
          <a:p>
            <a:r>
              <a:rPr lang="es-ES" dirty="0"/>
              <a:t>El entorno protector es clave: </a:t>
            </a:r>
          </a:p>
          <a:p>
            <a:pPr lvl="1"/>
            <a:r>
              <a:rPr lang="es-ES" sz="2000" dirty="0"/>
              <a:t>Cuidados de salud e higiene</a:t>
            </a:r>
          </a:p>
          <a:p>
            <a:pPr lvl="1"/>
            <a:r>
              <a:rPr lang="es-ES" sz="2000" dirty="0"/>
              <a:t>Nutrición adecuada</a:t>
            </a:r>
          </a:p>
          <a:p>
            <a:pPr lvl="1"/>
            <a:r>
              <a:rPr lang="es-ES" sz="2000" dirty="0"/>
              <a:t>Apego seguro, estimulación afectiva</a:t>
            </a:r>
          </a:p>
          <a:p>
            <a:pPr lvl="1"/>
            <a:r>
              <a:rPr lang="es-ES" sz="2000" dirty="0"/>
              <a:t>Seguridad y ausencia de violencia.</a:t>
            </a:r>
          </a:p>
          <a:p>
            <a:pPr lvl="1"/>
            <a:r>
              <a:rPr lang="es-ES" sz="2000" dirty="0"/>
              <a:t>Oportunidades de aprendizaje y desarrollo </a:t>
            </a:r>
          </a:p>
          <a:p>
            <a:r>
              <a:rPr lang="es-ES" dirty="0"/>
              <a:t>Intervenciones precoces puede mitigar efectos negativos</a:t>
            </a:r>
          </a:p>
          <a:p>
            <a:endParaRPr lang="es-ES" sz="2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A450B28-AD02-0A18-FE30-027621C6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87" y="1633565"/>
            <a:ext cx="2945413" cy="39250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E4D861C-9647-935C-7C21-19A77F3FB18E}"/>
              </a:ext>
            </a:extLst>
          </p:cNvPr>
          <p:cNvSpPr txBox="1"/>
          <p:nvPr/>
        </p:nvSpPr>
        <p:spPr>
          <a:xfrm>
            <a:off x="6095999" y="5930944"/>
            <a:ext cx="6130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OMS, UNICEF. </a:t>
            </a:r>
            <a:r>
              <a:rPr lang="en-US" i="1" dirty="0"/>
              <a:t>Nurturing Care Framework</a:t>
            </a:r>
            <a:r>
              <a:rPr lang="en-US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94777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83ADB-A153-C255-8BBB-37418C07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FE9A1-2591-EF00-512E-4B13810F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5232" cy="1325563"/>
          </a:xfrm>
        </p:spPr>
        <p:txBody>
          <a:bodyPr/>
          <a:lstStyle/>
          <a:p>
            <a:r>
              <a:rPr lang="es-ES" i="1" dirty="0"/>
              <a:t> La protección comienza en la etapa prenatal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8AF1897-72FE-A0A5-0FF1-DC55BA67AB69}"/>
              </a:ext>
            </a:extLst>
          </p:cNvPr>
          <p:cNvSpPr/>
          <p:nvPr/>
        </p:nvSpPr>
        <p:spPr>
          <a:xfrm>
            <a:off x="0" y="6328610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178F18-B7F1-6677-3AED-0CF41DCE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1AE323E-6E9A-773D-23AC-CB7CD5E9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11823" cy="435133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s-ES" i="1" dirty="0"/>
              <a:t>Importancia del desarrollo fetal en el cerebro</a:t>
            </a:r>
          </a:p>
          <a:p>
            <a:pPr>
              <a:spcAft>
                <a:spcPts val="600"/>
              </a:spcAft>
            </a:pPr>
            <a:r>
              <a:rPr lang="es-ES" i="1" dirty="0"/>
              <a:t>El entorno intrauterino condiciona este desarrollo</a:t>
            </a:r>
          </a:p>
          <a:p>
            <a:pPr lvl="1">
              <a:spcAft>
                <a:spcPts val="600"/>
              </a:spcAft>
            </a:pPr>
            <a:r>
              <a:rPr lang="es-ES" i="1" dirty="0"/>
              <a:t>La salud de la madre impacta en el cerebro fetal. Riesgo de violencia/exclusión</a:t>
            </a:r>
          </a:p>
          <a:p>
            <a:pPr lvl="1">
              <a:spcAft>
                <a:spcPts val="600"/>
              </a:spcAft>
            </a:pPr>
            <a:r>
              <a:rPr lang="es-ES" i="1" dirty="0"/>
              <a:t>La exposición a violencia, estrés o sustancias puede dar lugar a alteraciones irreversibles</a:t>
            </a:r>
          </a:p>
          <a:p>
            <a:pPr lvl="1">
              <a:spcAft>
                <a:spcPts val="600"/>
              </a:spcAft>
            </a:pPr>
            <a:r>
              <a:rPr lang="es-ES" i="1" dirty="0"/>
              <a:t>Pobreza y desigualdad afectan desde antes de nacer</a:t>
            </a:r>
          </a:p>
          <a:p>
            <a:pPr>
              <a:spcAft>
                <a:spcPts val="600"/>
              </a:spcAft>
            </a:pPr>
            <a:r>
              <a:rPr lang="es-ES" i="1" dirty="0"/>
              <a:t>Importancia del cuidado materno y el vínculo prenatal: prevención PRIMARIA</a:t>
            </a:r>
          </a:p>
          <a:p>
            <a:endParaRPr lang="es-ES" i="1" dirty="0"/>
          </a:p>
          <a:p>
            <a:endParaRPr lang="es-ES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BCF2BF-E5F4-9987-1D16-99894D1E0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022" y="2700287"/>
            <a:ext cx="4142034" cy="26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6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C08B9-9FF6-324D-1828-7557F41CA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7D416-67D7-CB84-6B94-3010D521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/>
              <a:t>Protección prenatal: en qué debemos fijarnos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250C17C-EDCD-52DB-CEE9-D4768D45946F}"/>
              </a:ext>
            </a:extLst>
          </p:cNvPr>
          <p:cNvSpPr/>
          <p:nvPr/>
        </p:nvSpPr>
        <p:spPr>
          <a:xfrm>
            <a:off x="0" y="6323797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F052BAD-303F-D897-60BC-D6D2D0CC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9F75B6E-5D01-DFFD-7B6E-80D17E735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33" y="1777682"/>
            <a:ext cx="8510337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" i="1" dirty="0"/>
              <a:t>El embarazo un punto crítico de riesgo social, riesgo de maltrato, problemas de salud mental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" i="1" dirty="0"/>
              <a:t>Atención a factores de riesgo: salud mental materna, consumo de tóxicos, violencia doméstica.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" i="1" dirty="0"/>
              <a:t>¿Qué podemos hacer nosotros para proteger en esta etapa?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s-ES" i="1" dirty="0"/>
              <a:t>DETECTAR. Intervenciones efectivas: cribados prenatales, apoyo psicosocial, coordinación perinatal.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s-ES" i="1" dirty="0"/>
              <a:t>Apoyo a los futuros padres / cuidadores, preparación para el rol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DD34CF-BA0A-3BAD-2B71-201C9928EC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33" r="26588"/>
          <a:stretch/>
        </p:blipFill>
        <p:spPr>
          <a:xfrm>
            <a:off x="8916870" y="2038106"/>
            <a:ext cx="2804427" cy="38304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898635-A60F-1EFE-9FBC-B64316E55C1F}"/>
              </a:ext>
            </a:extLst>
          </p:cNvPr>
          <p:cNvSpPr txBox="1"/>
          <p:nvPr/>
        </p:nvSpPr>
        <p:spPr>
          <a:xfrm>
            <a:off x="5663866" y="5959278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Stein et al, Lancet 2014</a:t>
            </a:r>
          </a:p>
        </p:txBody>
      </p:sp>
    </p:spTree>
    <p:extLst>
      <p:ext uri="{BB962C8B-B14F-4D97-AF65-F5344CB8AC3E}">
        <p14:creationId xmlns:p14="http://schemas.microsoft.com/office/powerpoint/2010/main" val="20808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1DD5-DCC8-27F5-54D4-6EFBF7AF6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5A824-3BA8-35FB-C91C-7FC3FA5F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i="1" dirty="0"/>
              <a:t>El recién nacido como sujeto de especial vulnerabilidad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6D7347E-88F0-4DAA-E5DF-867C9F1816DE}"/>
              </a:ext>
            </a:extLst>
          </p:cNvPr>
          <p:cNvSpPr/>
          <p:nvPr/>
        </p:nvSpPr>
        <p:spPr>
          <a:xfrm>
            <a:off x="0" y="6345548"/>
            <a:ext cx="12192000" cy="529389"/>
          </a:xfrm>
          <a:prstGeom prst="rect">
            <a:avLst/>
          </a:prstGeom>
          <a:solidFill>
            <a:srgbClr val="B4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11B652-0A59-A63C-FAA8-917CDC47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21" y="6328610"/>
            <a:ext cx="3108158" cy="54632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5A3F21-63C5-5635-4138-06D37640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90" y="1825624"/>
            <a:ext cx="10976810" cy="2505744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s-ES" sz="4000" b="1" dirty="0"/>
              <a:t>Dependencia total del entorno</a:t>
            </a:r>
            <a:endParaRPr lang="es-ES" sz="40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4000" dirty="0"/>
              <a:t>Necesita al adulto para sobrevivir, calmarse, alimentarse, relacionarse.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4000" dirty="0"/>
              <a:t>Inmadurez física, inmunológica y </a:t>
            </a:r>
            <a:r>
              <a:rPr lang="es-ES" sz="4000" b="1" dirty="0"/>
              <a:t>neurobiológica, </a:t>
            </a:r>
            <a:r>
              <a:rPr lang="es-ES" sz="4000" dirty="0"/>
              <a:t>lo hace especialmente sensible al entorno físico y emocional.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4000" dirty="0"/>
              <a:t>Las experiencias tempranas </a:t>
            </a:r>
            <a:r>
              <a:rPr lang="es-ES" sz="4000" b="1" dirty="0"/>
              <a:t>dejan huella en el cerebro en desarrollo</a:t>
            </a:r>
            <a:r>
              <a:rPr lang="es-ES" sz="40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sz="4600" i="1" dirty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C46D170-F3DD-EA71-8320-FE2FB13F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3784966"/>
            <a:ext cx="4365457" cy="1940203"/>
          </a:xfrm>
          <a:prstGeom prst="rect">
            <a:avLst/>
          </a:prstGeom>
        </p:spPr>
      </p:pic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6CAC1D66-BC99-5D5E-32F3-7B605EAB11FB}"/>
              </a:ext>
            </a:extLst>
          </p:cNvPr>
          <p:cNvSpPr txBox="1">
            <a:spLocks/>
          </p:cNvSpPr>
          <p:nvPr/>
        </p:nvSpPr>
        <p:spPr>
          <a:xfrm>
            <a:off x="356937" y="4071937"/>
            <a:ext cx="7391400" cy="19402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sz="2200" b="1" dirty="0"/>
              <a:t>Necesidades específicas de protección física y emocional</a:t>
            </a:r>
            <a:endParaRPr lang="es-ES" sz="2200" dirty="0"/>
          </a:p>
          <a:p>
            <a:pPr>
              <a:spcAft>
                <a:spcPts val="600"/>
              </a:spcAft>
            </a:pPr>
            <a:r>
              <a:rPr lang="es-ES" sz="2200" dirty="0"/>
              <a:t>Protección frente al dolor, el frío, la separación...</a:t>
            </a:r>
          </a:p>
          <a:p>
            <a:pPr>
              <a:spcAft>
                <a:spcPts val="600"/>
              </a:spcAft>
            </a:pPr>
            <a:r>
              <a:rPr lang="es-ES" sz="2200" b="1" dirty="0"/>
              <a:t>Vínculo temprano como factor protector clave</a:t>
            </a:r>
            <a:r>
              <a:rPr lang="es-ES" sz="2200" dirty="0"/>
              <a:t>.</a:t>
            </a:r>
          </a:p>
          <a:p>
            <a:pPr>
              <a:spcAft>
                <a:spcPts val="600"/>
              </a:spcAft>
            </a:pPr>
            <a:r>
              <a:rPr lang="es-ES" sz="2200" dirty="0"/>
              <a:t>Cuidados centrados en el desarrollo, humanización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430556E-C029-BFC4-663D-A0A834ADF315}"/>
              </a:ext>
            </a:extLst>
          </p:cNvPr>
          <p:cNvSpPr txBox="1"/>
          <p:nvPr/>
        </p:nvSpPr>
        <p:spPr>
          <a:xfrm>
            <a:off x="6007770" y="641710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Shonkoff et al, Pediatrics 2012</a:t>
            </a:r>
          </a:p>
        </p:txBody>
      </p:sp>
    </p:spTree>
    <p:extLst>
      <p:ext uri="{BB962C8B-B14F-4D97-AF65-F5344CB8AC3E}">
        <p14:creationId xmlns:p14="http://schemas.microsoft.com/office/powerpoint/2010/main" val="97076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25978</TotalTime>
  <Words>2181</Words>
  <Application>Microsoft Office PowerPoint</Application>
  <PresentationFormat>Panorámica</PresentationFormat>
  <Paragraphs>202</Paragraphs>
  <Slides>28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Tema de Office</vt:lpstr>
      <vt:lpstr>Protección a la infancia en los primeros meses de vida: la visión del pediatra</vt:lpstr>
      <vt:lpstr>Conflictos de interés </vt:lpstr>
      <vt:lpstr>Presentación de PowerPoint</vt:lpstr>
      <vt:lpstr>Presentación de PowerPoint</vt:lpstr>
      <vt:lpstr>¿Por qué es tan importante proteger?</vt:lpstr>
      <vt:lpstr>¿Por qué es tan importante proteger?</vt:lpstr>
      <vt:lpstr> La protección comienza en la etapa prenatal</vt:lpstr>
      <vt:lpstr>Protección prenatal: en qué debemos fijarnos</vt:lpstr>
      <vt:lpstr>El recién nacido como sujeto de especial vulnerabilidad</vt:lpstr>
      <vt:lpstr>El recién nacido como sujeto de especial vulnerabilidad</vt:lpstr>
      <vt:lpstr>¿Qué es el maltrato?</vt:lpstr>
      <vt:lpstr>Formas de maltrato en los primeros meses</vt:lpstr>
      <vt:lpstr>Formas de maltrato en los primeros meses: ¿en qué tenemos que fijarnos?</vt:lpstr>
      <vt:lpstr>Formas de maltrato en los primeros meses: ¿en qué tenemos que fijarnos?</vt:lpstr>
      <vt:lpstr>Lesiones en piel: ¿en qué tenemos que fijarnos?</vt:lpstr>
      <vt:lpstr>Lesiones en piel: ¿en qué tenemos que fijarnos?</vt:lpstr>
      <vt:lpstr>Otros tipos de maltrato: abuso sexual infantil</vt:lpstr>
      <vt:lpstr>Otros tipos de maltrato: maltrato emocional</vt:lpstr>
      <vt:lpstr>Otros tipos de maltrato: síndrome del zarandeo</vt:lpstr>
      <vt:lpstr>Otros tipos de maltrato: Munchausen por poderes</vt:lpstr>
      <vt:lpstr>El papel del pediatra en la protección</vt:lpstr>
      <vt:lpstr>Presentación de PowerPoint</vt:lpstr>
      <vt:lpstr>Muy importante: no todo es maltrato</vt:lpstr>
      <vt:lpstr>El papel del pediatra y otros profesionales públicos en la protección</vt:lpstr>
      <vt:lpstr>Presentación de PowerPoint</vt:lpstr>
      <vt:lpstr>Conclusiones</vt:lpstr>
      <vt:lpstr>Conclusiones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 Milán</dc:creator>
  <cp:lastModifiedBy>Solis Garcia.Gonzalo</cp:lastModifiedBy>
  <cp:revision>23</cp:revision>
  <dcterms:created xsi:type="dcterms:W3CDTF">2022-01-10T19:01:03Z</dcterms:created>
  <dcterms:modified xsi:type="dcterms:W3CDTF">2025-06-03T19:29:09Z</dcterms:modified>
</cp:coreProperties>
</file>